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6.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2.xml"/>
  <Override ContentType="application/vnd.openxmlformats-officedocument.presentationml.slide+xml" PartName="/ppt/slides/slide98.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3"/>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Lst>
  <p:sldSz cy="6858000" cx="9144000"/>
  <p:notesSz cx="6858000" cy="9144000"/>
  <p:embeddedFontLst>
    <p:embeddedFont>
      <p:font typeface="Lato"/>
      <p:regular r:id="rId109"/>
      <p:bold r:id="rId110"/>
      <p:italic r:id="rId111"/>
      <p:boldItalic r:id="rId112"/>
    </p:embeddedFont>
    <p:embeddedFont>
      <p:font typeface="Open Sans ExtraBold"/>
      <p:bold r:id="rId113"/>
      <p:boldItalic r:id="rId114"/>
    </p:embeddedFont>
    <p:embeddedFont>
      <p:font typeface="Helvetica Neue Light"/>
      <p:regular r:id="rId115"/>
      <p:bold r:id="rId116"/>
      <p:italic r:id="rId117"/>
      <p:boldItalic r:id="rId118"/>
    </p:embeddedFont>
    <p:embeddedFont>
      <p:font typeface="Open Sans Light"/>
      <p:regular r:id="rId119"/>
      <p:bold r:id="rId120"/>
      <p:italic r:id="rId121"/>
      <p:boldItalic r:id="rId122"/>
    </p:embeddedFont>
    <p:embeddedFont>
      <p:font typeface="Open Sans"/>
      <p:regular r:id="rId123"/>
      <p:bold r:id="rId124"/>
      <p:italic r:id="rId125"/>
      <p:boldItalic r:id="rId12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font" Target="fonts/Lato-regular.fntdata"/><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6" Type="http://schemas.openxmlformats.org/officeDocument/2006/relationships/font" Target="fonts/OpenSans-boldItalic.fntdata"/><Relationship Id="rId26" Type="http://schemas.openxmlformats.org/officeDocument/2006/relationships/slide" Target="slides/slide21.xml"/><Relationship Id="rId121" Type="http://schemas.openxmlformats.org/officeDocument/2006/relationships/font" Target="fonts/OpenSansLight-italic.fntdata"/><Relationship Id="rId25" Type="http://schemas.openxmlformats.org/officeDocument/2006/relationships/slide" Target="slides/slide20.xml"/><Relationship Id="rId120" Type="http://schemas.openxmlformats.org/officeDocument/2006/relationships/font" Target="fonts/OpenSansLight-bold.fntdata"/><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font" Target="fonts/OpenSans-italic.fntdata"/><Relationship Id="rId29" Type="http://schemas.openxmlformats.org/officeDocument/2006/relationships/slide" Target="slides/slide24.xml"/><Relationship Id="rId124" Type="http://schemas.openxmlformats.org/officeDocument/2006/relationships/font" Target="fonts/OpenSans-bold.fntdata"/><Relationship Id="rId123" Type="http://schemas.openxmlformats.org/officeDocument/2006/relationships/font" Target="fonts/OpenSans-regular.fntdata"/><Relationship Id="rId122" Type="http://schemas.openxmlformats.org/officeDocument/2006/relationships/font" Target="fonts/OpenSansLight-boldItalic.fntdata"/><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font" Target="fonts/HelveticaNeueLight-boldItalic.fntdata"/><Relationship Id="rId117" Type="http://schemas.openxmlformats.org/officeDocument/2006/relationships/font" Target="fonts/HelveticaNeueLight-italic.fntdata"/><Relationship Id="rId116" Type="http://schemas.openxmlformats.org/officeDocument/2006/relationships/font" Target="fonts/HelveticaNeueLight-bold.fntdata"/><Relationship Id="rId115" Type="http://schemas.openxmlformats.org/officeDocument/2006/relationships/font" Target="fonts/HelveticaNeueLight-regular.fntdata"/><Relationship Id="rId119" Type="http://schemas.openxmlformats.org/officeDocument/2006/relationships/font" Target="fonts/OpenSansLight-regular.fntdata"/><Relationship Id="rId15" Type="http://schemas.openxmlformats.org/officeDocument/2006/relationships/slide" Target="slides/slide10.xml"/><Relationship Id="rId110" Type="http://schemas.openxmlformats.org/officeDocument/2006/relationships/font" Target="fonts/Lato-bold.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font" Target="fonts/OpenSansExtraBold-boldItalic.fntdata"/><Relationship Id="rId18" Type="http://schemas.openxmlformats.org/officeDocument/2006/relationships/slide" Target="slides/slide13.xml"/><Relationship Id="rId113" Type="http://schemas.openxmlformats.org/officeDocument/2006/relationships/font" Target="fonts/OpenSansExtraBold-bold.fntdata"/><Relationship Id="rId112" Type="http://schemas.openxmlformats.org/officeDocument/2006/relationships/font" Target="fonts/Lato-boldItalic.fntdata"/><Relationship Id="rId111" Type="http://schemas.openxmlformats.org/officeDocument/2006/relationships/font" Target="fonts/Lato-italic.fntdata"/><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 name="Shape 97"/>
        <p:cNvGrpSpPr/>
        <p:nvPr/>
      </p:nvGrpSpPr>
      <p:grpSpPr>
        <a:xfrm>
          <a:off x="0" y="0"/>
          <a:ext cx="0" cy="0"/>
          <a:chOff x="0" y="0"/>
          <a:chExt cx="0" cy="0"/>
        </a:xfrm>
      </p:grpSpPr>
      <p:sp>
        <p:nvSpPr>
          <p:cNvPr id="98" name="Google Shape;98;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4" name="Shape 184"/>
        <p:cNvGrpSpPr/>
        <p:nvPr/>
      </p:nvGrpSpPr>
      <p:grpSpPr>
        <a:xfrm>
          <a:off x="0" y="0"/>
          <a:ext cx="0" cy="0"/>
          <a:chOff x="0" y="0"/>
          <a:chExt cx="0" cy="0"/>
        </a:xfrm>
      </p:grpSpPr>
      <p:sp>
        <p:nvSpPr>
          <p:cNvPr id="185" name="Google Shape;185;g49a591609a_0_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49a591609a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75" name="Shape 975"/>
        <p:cNvGrpSpPr/>
        <p:nvPr/>
      </p:nvGrpSpPr>
      <p:grpSpPr>
        <a:xfrm>
          <a:off x="0" y="0"/>
          <a:ext cx="0" cy="0"/>
          <a:chOff x="0" y="0"/>
          <a:chExt cx="0" cy="0"/>
        </a:xfrm>
      </p:grpSpPr>
      <p:sp>
        <p:nvSpPr>
          <p:cNvPr id="976" name="Google Shape;976;g462f5eb087_0_13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77" name="Google Shape;977;g462f5eb087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0" name="Shape 980"/>
        <p:cNvGrpSpPr/>
        <p:nvPr/>
      </p:nvGrpSpPr>
      <p:grpSpPr>
        <a:xfrm>
          <a:off x="0" y="0"/>
          <a:ext cx="0" cy="0"/>
          <a:chOff x="0" y="0"/>
          <a:chExt cx="0" cy="0"/>
        </a:xfrm>
      </p:grpSpPr>
      <p:sp>
        <p:nvSpPr>
          <p:cNvPr id="981" name="Google Shape;981;g462f5eb087_0_1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82" name="Google Shape;982;g462f5eb087_0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5" name="Shape 995"/>
        <p:cNvGrpSpPr/>
        <p:nvPr/>
      </p:nvGrpSpPr>
      <p:grpSpPr>
        <a:xfrm>
          <a:off x="0" y="0"/>
          <a:ext cx="0" cy="0"/>
          <a:chOff x="0" y="0"/>
          <a:chExt cx="0" cy="0"/>
        </a:xfrm>
      </p:grpSpPr>
      <p:sp>
        <p:nvSpPr>
          <p:cNvPr id="996" name="Google Shape;996;g462f5eb087_0_1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97" name="Google Shape;997;g462f5eb087_0_1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4" name="Shape 1004"/>
        <p:cNvGrpSpPr/>
        <p:nvPr/>
      </p:nvGrpSpPr>
      <p:grpSpPr>
        <a:xfrm>
          <a:off x="0" y="0"/>
          <a:ext cx="0" cy="0"/>
          <a:chOff x="0" y="0"/>
          <a:chExt cx="0" cy="0"/>
        </a:xfrm>
      </p:grpSpPr>
      <p:sp>
        <p:nvSpPr>
          <p:cNvPr id="1005" name="Google Shape;1005;g462f5eb087_0_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462f5eb087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0" name="Shape 190"/>
        <p:cNvGrpSpPr/>
        <p:nvPr/>
      </p:nvGrpSpPr>
      <p:grpSpPr>
        <a:xfrm>
          <a:off x="0" y="0"/>
          <a:ext cx="0" cy="0"/>
          <a:chOff x="0" y="0"/>
          <a:chExt cx="0" cy="0"/>
        </a:xfrm>
      </p:grpSpPr>
      <p:sp>
        <p:nvSpPr>
          <p:cNvPr id="191" name="Google Shape;191;g49a591609a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49a591609a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2" name="Shape 222"/>
        <p:cNvGrpSpPr/>
        <p:nvPr/>
      </p:nvGrpSpPr>
      <p:grpSpPr>
        <a:xfrm>
          <a:off x="0" y="0"/>
          <a:ext cx="0" cy="0"/>
          <a:chOff x="0" y="0"/>
          <a:chExt cx="0" cy="0"/>
        </a:xfrm>
      </p:grpSpPr>
      <p:sp>
        <p:nvSpPr>
          <p:cNvPr id="223" name="Google Shape;223;g49a591609a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49a591609a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49f53d4112_0_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49f53d4112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1" name="Shape 241"/>
        <p:cNvGrpSpPr/>
        <p:nvPr/>
      </p:nvGrpSpPr>
      <p:grpSpPr>
        <a:xfrm>
          <a:off x="0" y="0"/>
          <a:ext cx="0" cy="0"/>
          <a:chOff x="0" y="0"/>
          <a:chExt cx="0" cy="0"/>
        </a:xfrm>
      </p:grpSpPr>
      <p:sp>
        <p:nvSpPr>
          <p:cNvPr id="242" name="Google Shape;242;g49a591609a_0_1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3" name="Google Shape;243;g49a591609a_0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7" name="Shape 247"/>
        <p:cNvGrpSpPr/>
        <p:nvPr/>
      </p:nvGrpSpPr>
      <p:grpSpPr>
        <a:xfrm>
          <a:off x="0" y="0"/>
          <a:ext cx="0" cy="0"/>
          <a:chOff x="0" y="0"/>
          <a:chExt cx="0" cy="0"/>
        </a:xfrm>
      </p:grpSpPr>
      <p:sp>
        <p:nvSpPr>
          <p:cNvPr id="248" name="Google Shape;248;g49a591609a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49a591609a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5" name="Shape 255"/>
        <p:cNvGrpSpPr/>
        <p:nvPr/>
      </p:nvGrpSpPr>
      <p:grpSpPr>
        <a:xfrm>
          <a:off x="0" y="0"/>
          <a:ext cx="0" cy="0"/>
          <a:chOff x="0" y="0"/>
          <a:chExt cx="0" cy="0"/>
        </a:xfrm>
      </p:grpSpPr>
      <p:sp>
        <p:nvSpPr>
          <p:cNvPr id="256" name="Google Shape;256;g4a1bf8b24d_0_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4a1bf8b24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2" name="Shape 262"/>
        <p:cNvGrpSpPr/>
        <p:nvPr/>
      </p:nvGrpSpPr>
      <p:grpSpPr>
        <a:xfrm>
          <a:off x="0" y="0"/>
          <a:ext cx="0" cy="0"/>
          <a:chOff x="0" y="0"/>
          <a:chExt cx="0" cy="0"/>
        </a:xfrm>
      </p:grpSpPr>
      <p:sp>
        <p:nvSpPr>
          <p:cNvPr id="263" name="Google Shape;263;g49a591609a_0_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64" name="Google Shape;264;g49a591609a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8" name="Shape 268"/>
        <p:cNvGrpSpPr/>
        <p:nvPr/>
      </p:nvGrpSpPr>
      <p:grpSpPr>
        <a:xfrm>
          <a:off x="0" y="0"/>
          <a:ext cx="0" cy="0"/>
          <a:chOff x="0" y="0"/>
          <a:chExt cx="0" cy="0"/>
        </a:xfrm>
      </p:grpSpPr>
      <p:sp>
        <p:nvSpPr>
          <p:cNvPr id="269" name="Google Shape;269;g4b0af4183b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4b0af4183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2" name="Shape 102"/>
        <p:cNvGrpSpPr/>
        <p:nvPr/>
      </p:nvGrpSpPr>
      <p:grpSpPr>
        <a:xfrm>
          <a:off x="0" y="0"/>
          <a:ext cx="0" cy="0"/>
          <a:chOff x="0" y="0"/>
          <a:chExt cx="0" cy="0"/>
        </a:xfrm>
      </p:grpSpPr>
      <p:sp>
        <p:nvSpPr>
          <p:cNvPr id="103" name="Google Shape;103;g1e145680d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e145680d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latin typeface="Open Sans"/>
                <a:ea typeface="Open Sans"/>
                <a:cs typeface="Open Sans"/>
                <a:sym typeface="Open Sans"/>
              </a:rPr>
              <a:t>What to Edit:</a:t>
            </a:r>
            <a:endParaRPr b="1" sz="1800">
              <a:latin typeface="Open Sans"/>
              <a:ea typeface="Open Sans"/>
              <a:cs typeface="Open Sans"/>
              <a:sym typeface="Open Sans"/>
            </a:endParaRPr>
          </a:p>
          <a:p>
            <a:pPr indent="-342900" lvl="0" marL="457200" rtl="0" algn="l">
              <a:spcBef>
                <a:spcPts val="0"/>
              </a:spcBef>
              <a:spcAft>
                <a:spcPts val="0"/>
              </a:spcAft>
              <a:buSzPts val="1800"/>
              <a:buFont typeface="Open Sans"/>
              <a:buChar char="●"/>
            </a:pPr>
            <a:r>
              <a:rPr lang="en" sz="1800">
                <a:latin typeface="Open Sans"/>
                <a:ea typeface="Open Sans"/>
                <a:cs typeface="Open Sans"/>
                <a:sym typeface="Open Sans"/>
              </a:rPr>
              <a:t>Update this slide to include the wifi information.</a:t>
            </a:r>
            <a:endParaRPr sz="1800">
              <a:latin typeface="Open Sans"/>
              <a:ea typeface="Open Sans"/>
              <a:cs typeface="Open Sans"/>
              <a:sym typeface="Open Sans"/>
            </a:endParaRPr>
          </a:p>
          <a:p>
            <a:pPr indent="0" lvl="0" marL="0" rtl="0" algn="l">
              <a:spcBef>
                <a:spcPts val="0"/>
              </a:spcBef>
              <a:spcAft>
                <a:spcPts val="0"/>
              </a:spcAft>
              <a:buNone/>
            </a:pPr>
            <a:r>
              <a:t/>
            </a:r>
            <a:endParaRPr sz="1800">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how to connect to the wifi.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participants to Post Photos on Facebook, Twitter or Intagram using #MLHLocalhost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Check that everyone is connected by asking the group to give you a signal if they are connected.</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7" name="Shape 277"/>
        <p:cNvGrpSpPr/>
        <p:nvPr/>
      </p:nvGrpSpPr>
      <p:grpSpPr>
        <a:xfrm>
          <a:off x="0" y="0"/>
          <a:ext cx="0" cy="0"/>
          <a:chOff x="0" y="0"/>
          <a:chExt cx="0" cy="0"/>
        </a:xfrm>
      </p:grpSpPr>
      <p:sp>
        <p:nvSpPr>
          <p:cNvPr id="278" name="Google Shape;278;g49a591609a_0_15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49a591609a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4" name="Shape 284"/>
        <p:cNvGrpSpPr/>
        <p:nvPr/>
      </p:nvGrpSpPr>
      <p:grpSpPr>
        <a:xfrm>
          <a:off x="0" y="0"/>
          <a:ext cx="0" cy="0"/>
          <a:chOff x="0" y="0"/>
          <a:chExt cx="0" cy="0"/>
        </a:xfrm>
      </p:grpSpPr>
      <p:sp>
        <p:nvSpPr>
          <p:cNvPr id="285" name="Google Shape;285;g49f53d4112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49f53d4112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1" name="Shape 291"/>
        <p:cNvGrpSpPr/>
        <p:nvPr/>
      </p:nvGrpSpPr>
      <p:grpSpPr>
        <a:xfrm>
          <a:off x="0" y="0"/>
          <a:ext cx="0" cy="0"/>
          <a:chOff x="0" y="0"/>
          <a:chExt cx="0" cy="0"/>
        </a:xfrm>
      </p:grpSpPr>
      <p:sp>
        <p:nvSpPr>
          <p:cNvPr id="292" name="Google Shape;292;g4b0af4183b_0_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4b0af4183b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49a591609a_0_17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49a591609a_0_1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5" name="Shape 305"/>
        <p:cNvGrpSpPr/>
        <p:nvPr/>
      </p:nvGrpSpPr>
      <p:grpSpPr>
        <a:xfrm>
          <a:off x="0" y="0"/>
          <a:ext cx="0" cy="0"/>
          <a:chOff x="0" y="0"/>
          <a:chExt cx="0" cy="0"/>
        </a:xfrm>
      </p:grpSpPr>
      <p:sp>
        <p:nvSpPr>
          <p:cNvPr id="306" name="Google Shape;306;g49a591609a_0_19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7" name="Google Shape;307;g49a591609a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49a591609a_0_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49a591609a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9" name="Shape 329"/>
        <p:cNvGrpSpPr/>
        <p:nvPr/>
      </p:nvGrpSpPr>
      <p:grpSpPr>
        <a:xfrm>
          <a:off x="0" y="0"/>
          <a:ext cx="0" cy="0"/>
          <a:chOff x="0" y="0"/>
          <a:chExt cx="0" cy="0"/>
        </a:xfrm>
      </p:grpSpPr>
      <p:sp>
        <p:nvSpPr>
          <p:cNvPr id="330" name="Google Shape;330;g49a591609a_0_21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1" name="Google Shape;331;g49a591609a_0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8" name="Shape 338"/>
        <p:cNvGrpSpPr/>
        <p:nvPr/>
      </p:nvGrpSpPr>
      <p:grpSpPr>
        <a:xfrm>
          <a:off x="0" y="0"/>
          <a:ext cx="0" cy="0"/>
          <a:chOff x="0" y="0"/>
          <a:chExt cx="0" cy="0"/>
        </a:xfrm>
      </p:grpSpPr>
      <p:sp>
        <p:nvSpPr>
          <p:cNvPr id="339" name="Google Shape;339;g49a591609a_0_2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0" name="Google Shape;340;g49a591609a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4" name="Shape 344"/>
        <p:cNvGrpSpPr/>
        <p:nvPr/>
      </p:nvGrpSpPr>
      <p:grpSpPr>
        <a:xfrm>
          <a:off x="0" y="0"/>
          <a:ext cx="0" cy="0"/>
          <a:chOff x="0" y="0"/>
          <a:chExt cx="0" cy="0"/>
        </a:xfrm>
      </p:grpSpPr>
      <p:sp>
        <p:nvSpPr>
          <p:cNvPr id="345" name="Google Shape;345;g462f5eb087_0_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462f5eb087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9" name="Shape 349"/>
        <p:cNvGrpSpPr/>
        <p:nvPr/>
      </p:nvGrpSpPr>
      <p:grpSpPr>
        <a:xfrm>
          <a:off x="0" y="0"/>
          <a:ext cx="0" cy="0"/>
          <a:chOff x="0" y="0"/>
          <a:chExt cx="0" cy="0"/>
        </a:xfrm>
      </p:grpSpPr>
      <p:sp>
        <p:nvSpPr>
          <p:cNvPr id="350" name="Google Shape;350;g49a591609a_0_2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49a591609a_0_2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3" name="Shape 113"/>
        <p:cNvGrpSpPr/>
        <p:nvPr/>
      </p:nvGrpSpPr>
      <p:grpSpPr>
        <a:xfrm>
          <a:off x="0" y="0"/>
          <a:ext cx="0" cy="0"/>
          <a:chOff x="0" y="0"/>
          <a:chExt cx="0" cy="0"/>
        </a:xfrm>
      </p:grpSpPr>
      <p:sp>
        <p:nvSpPr>
          <p:cNvPr id="114" name="Google Shape;114;g1e145680d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5" name="Google Shape;115;g1e145680d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Edit:</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Add your name, photo, school info, and favorite programming tool or language.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attendees feel welcome by running a short Ice Breaker.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around the room and ask each person to answer the following questions:</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Who are you?</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year are you in school and what is your major/field of study?</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is your favorite programming language or tool?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should go first to demonstrate the exercise and introduce yourself</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8" name="Shape 358"/>
        <p:cNvGrpSpPr/>
        <p:nvPr/>
      </p:nvGrpSpPr>
      <p:grpSpPr>
        <a:xfrm>
          <a:off x="0" y="0"/>
          <a:ext cx="0" cy="0"/>
          <a:chOff x="0" y="0"/>
          <a:chExt cx="0" cy="0"/>
        </a:xfrm>
      </p:grpSpPr>
      <p:sp>
        <p:nvSpPr>
          <p:cNvPr id="359" name="Google Shape;359;g49a591609a_0_2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0" name="Google Shape;360;g49a591609a_0_2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8" name="Shape 368"/>
        <p:cNvGrpSpPr/>
        <p:nvPr/>
      </p:nvGrpSpPr>
      <p:grpSpPr>
        <a:xfrm>
          <a:off x="0" y="0"/>
          <a:ext cx="0" cy="0"/>
          <a:chOff x="0" y="0"/>
          <a:chExt cx="0" cy="0"/>
        </a:xfrm>
      </p:grpSpPr>
      <p:sp>
        <p:nvSpPr>
          <p:cNvPr id="369" name="Google Shape;369;g49a591609a_0_2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49a591609a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8" name="Shape 378"/>
        <p:cNvGrpSpPr/>
        <p:nvPr/>
      </p:nvGrpSpPr>
      <p:grpSpPr>
        <a:xfrm>
          <a:off x="0" y="0"/>
          <a:ext cx="0" cy="0"/>
          <a:chOff x="0" y="0"/>
          <a:chExt cx="0" cy="0"/>
        </a:xfrm>
      </p:grpSpPr>
      <p:sp>
        <p:nvSpPr>
          <p:cNvPr id="379" name="Google Shape;379;g49a591609a_0_2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49a591609a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5" name="Shape 385"/>
        <p:cNvGrpSpPr/>
        <p:nvPr/>
      </p:nvGrpSpPr>
      <p:grpSpPr>
        <a:xfrm>
          <a:off x="0" y="0"/>
          <a:ext cx="0" cy="0"/>
          <a:chOff x="0" y="0"/>
          <a:chExt cx="0" cy="0"/>
        </a:xfrm>
      </p:grpSpPr>
      <p:sp>
        <p:nvSpPr>
          <p:cNvPr id="386" name="Google Shape;386;g49a591609a_0_28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49a591609a_0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49a591609a_0_29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49a591609a_0_2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49a591609a_0_3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49a591609a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49a591609a_0_3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49a591609a_0_3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4" name="Shape 434"/>
        <p:cNvGrpSpPr/>
        <p:nvPr/>
      </p:nvGrpSpPr>
      <p:grpSpPr>
        <a:xfrm>
          <a:off x="0" y="0"/>
          <a:ext cx="0" cy="0"/>
          <a:chOff x="0" y="0"/>
          <a:chExt cx="0" cy="0"/>
        </a:xfrm>
      </p:grpSpPr>
      <p:sp>
        <p:nvSpPr>
          <p:cNvPr id="435" name="Google Shape;435;g49a591609a_0_3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36" name="Google Shape;436;g49a591609a_0_3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0" name="Shape 440"/>
        <p:cNvGrpSpPr/>
        <p:nvPr/>
      </p:nvGrpSpPr>
      <p:grpSpPr>
        <a:xfrm>
          <a:off x="0" y="0"/>
          <a:ext cx="0" cy="0"/>
          <a:chOff x="0" y="0"/>
          <a:chExt cx="0" cy="0"/>
        </a:xfrm>
      </p:grpSpPr>
      <p:sp>
        <p:nvSpPr>
          <p:cNvPr id="441" name="Google Shape;441;g49f53d4112_0_34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49f53d4112_0_3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1" name="Shape 451"/>
        <p:cNvGrpSpPr/>
        <p:nvPr/>
      </p:nvGrpSpPr>
      <p:grpSpPr>
        <a:xfrm>
          <a:off x="0" y="0"/>
          <a:ext cx="0" cy="0"/>
          <a:chOff x="0" y="0"/>
          <a:chExt cx="0" cy="0"/>
        </a:xfrm>
      </p:grpSpPr>
      <p:sp>
        <p:nvSpPr>
          <p:cNvPr id="452" name="Google Shape;452;g49a591609a_0_37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49a591609a_0_3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7" name="Shape 127"/>
        <p:cNvGrpSpPr/>
        <p:nvPr/>
      </p:nvGrpSpPr>
      <p:grpSpPr>
        <a:xfrm>
          <a:off x="0" y="0"/>
          <a:ext cx="0" cy="0"/>
          <a:chOff x="0" y="0"/>
          <a:chExt cx="0" cy="0"/>
        </a:xfrm>
      </p:grpSpPr>
      <p:sp>
        <p:nvSpPr>
          <p:cNvPr id="128" name="Google Shape;128;g73da88a2a2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73da88a2a2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Edit:</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Add your name, photo, school info, and favorite programming tool or language.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attendees feel welcome by running a short Ice Breaker.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Go around the room and ask each person to answer the following questions:</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Who are you?</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year are you in school and what is your major/field of study?</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What is your favorite programming language or tool?</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should go first to demonstrate the exercise and introduce yourself</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7" name="Shape 457"/>
        <p:cNvGrpSpPr/>
        <p:nvPr/>
      </p:nvGrpSpPr>
      <p:grpSpPr>
        <a:xfrm>
          <a:off x="0" y="0"/>
          <a:ext cx="0" cy="0"/>
          <a:chOff x="0" y="0"/>
          <a:chExt cx="0" cy="0"/>
        </a:xfrm>
      </p:grpSpPr>
      <p:sp>
        <p:nvSpPr>
          <p:cNvPr id="458" name="Google Shape;458;g49a591609a_0_3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49a591609a_0_3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4a1bf8b24d_0_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4a1bf8b24d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49f53d4112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49f53d4112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4" name="Shape 484"/>
        <p:cNvGrpSpPr/>
        <p:nvPr/>
      </p:nvGrpSpPr>
      <p:grpSpPr>
        <a:xfrm>
          <a:off x="0" y="0"/>
          <a:ext cx="0" cy="0"/>
          <a:chOff x="0" y="0"/>
          <a:chExt cx="0" cy="0"/>
        </a:xfrm>
      </p:grpSpPr>
      <p:sp>
        <p:nvSpPr>
          <p:cNvPr id="485" name="Google Shape;485;g49a591609a_0_39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49a591609a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49a591609a_0_4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49a591609a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3" name="Shape 503"/>
        <p:cNvGrpSpPr/>
        <p:nvPr/>
      </p:nvGrpSpPr>
      <p:grpSpPr>
        <a:xfrm>
          <a:off x="0" y="0"/>
          <a:ext cx="0" cy="0"/>
          <a:chOff x="0" y="0"/>
          <a:chExt cx="0" cy="0"/>
        </a:xfrm>
      </p:grpSpPr>
      <p:sp>
        <p:nvSpPr>
          <p:cNvPr id="504" name="Google Shape;504;g49f53d4112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49f53d4112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1" name="Shape 511"/>
        <p:cNvGrpSpPr/>
        <p:nvPr/>
      </p:nvGrpSpPr>
      <p:grpSpPr>
        <a:xfrm>
          <a:off x="0" y="0"/>
          <a:ext cx="0" cy="0"/>
          <a:chOff x="0" y="0"/>
          <a:chExt cx="0" cy="0"/>
        </a:xfrm>
      </p:grpSpPr>
      <p:sp>
        <p:nvSpPr>
          <p:cNvPr id="512" name="Google Shape;512;g49a591609a_0_4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13" name="Google Shape;513;g49a591609a_0_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0" name="Shape 520"/>
        <p:cNvGrpSpPr/>
        <p:nvPr/>
      </p:nvGrpSpPr>
      <p:grpSpPr>
        <a:xfrm>
          <a:off x="0" y="0"/>
          <a:ext cx="0" cy="0"/>
          <a:chOff x="0" y="0"/>
          <a:chExt cx="0" cy="0"/>
        </a:xfrm>
      </p:grpSpPr>
      <p:sp>
        <p:nvSpPr>
          <p:cNvPr id="521" name="Google Shape;521;g49a591609a_0_42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49a591609a_0_4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6" name="Shape 526"/>
        <p:cNvGrpSpPr/>
        <p:nvPr/>
      </p:nvGrpSpPr>
      <p:grpSpPr>
        <a:xfrm>
          <a:off x="0" y="0"/>
          <a:ext cx="0" cy="0"/>
          <a:chOff x="0" y="0"/>
          <a:chExt cx="0" cy="0"/>
        </a:xfrm>
      </p:grpSpPr>
      <p:sp>
        <p:nvSpPr>
          <p:cNvPr id="527" name="Google Shape;527;g49a591609a_0_4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49a591609a_0_4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7" name="Shape 537"/>
        <p:cNvGrpSpPr/>
        <p:nvPr/>
      </p:nvGrpSpPr>
      <p:grpSpPr>
        <a:xfrm>
          <a:off x="0" y="0"/>
          <a:ext cx="0" cy="0"/>
          <a:chOff x="0" y="0"/>
          <a:chExt cx="0" cy="0"/>
        </a:xfrm>
      </p:grpSpPr>
      <p:sp>
        <p:nvSpPr>
          <p:cNvPr id="538" name="Google Shape;538;g49a591609a_0_4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49a591609a_0_4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TODO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9f53d4112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9f53d4112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6" name="Shape 556"/>
        <p:cNvGrpSpPr/>
        <p:nvPr/>
      </p:nvGrpSpPr>
      <p:grpSpPr>
        <a:xfrm>
          <a:off x="0" y="0"/>
          <a:ext cx="0" cy="0"/>
          <a:chOff x="0" y="0"/>
          <a:chExt cx="0" cy="0"/>
        </a:xfrm>
      </p:grpSpPr>
      <p:sp>
        <p:nvSpPr>
          <p:cNvPr id="557" name="Google Shape;557;g49a591609a_0_46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8" name="Google Shape;558;g49a591609a_0_4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2" name="Shape 562"/>
        <p:cNvGrpSpPr/>
        <p:nvPr/>
      </p:nvGrpSpPr>
      <p:grpSpPr>
        <a:xfrm>
          <a:off x="0" y="0"/>
          <a:ext cx="0" cy="0"/>
          <a:chOff x="0" y="0"/>
          <a:chExt cx="0" cy="0"/>
        </a:xfrm>
      </p:grpSpPr>
      <p:sp>
        <p:nvSpPr>
          <p:cNvPr id="563" name="Google Shape;563;g462f5eb087_0_15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462f5eb087_0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7" name="Shape 567"/>
        <p:cNvGrpSpPr/>
        <p:nvPr/>
      </p:nvGrpSpPr>
      <p:grpSpPr>
        <a:xfrm>
          <a:off x="0" y="0"/>
          <a:ext cx="0" cy="0"/>
          <a:chOff x="0" y="0"/>
          <a:chExt cx="0" cy="0"/>
        </a:xfrm>
      </p:grpSpPr>
      <p:sp>
        <p:nvSpPr>
          <p:cNvPr id="568" name="Google Shape;568;g49a591609a_0_49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49a591609a_0_4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8" name="Shape 578"/>
        <p:cNvGrpSpPr/>
        <p:nvPr/>
      </p:nvGrpSpPr>
      <p:grpSpPr>
        <a:xfrm>
          <a:off x="0" y="0"/>
          <a:ext cx="0" cy="0"/>
          <a:chOff x="0" y="0"/>
          <a:chExt cx="0" cy="0"/>
        </a:xfrm>
      </p:grpSpPr>
      <p:sp>
        <p:nvSpPr>
          <p:cNvPr id="579" name="Google Shape;579;g49f53d4112_0_1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0" name="Google Shape;580;g49f53d4112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5" name="Shape 585"/>
        <p:cNvGrpSpPr/>
        <p:nvPr/>
      </p:nvGrpSpPr>
      <p:grpSpPr>
        <a:xfrm>
          <a:off x="0" y="0"/>
          <a:ext cx="0" cy="0"/>
          <a:chOff x="0" y="0"/>
          <a:chExt cx="0" cy="0"/>
        </a:xfrm>
      </p:grpSpPr>
      <p:sp>
        <p:nvSpPr>
          <p:cNvPr id="586" name="Google Shape;586;g49a591609a_0_46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7" name="Google Shape;587;g49a591609a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7" name="Shape 597"/>
        <p:cNvGrpSpPr/>
        <p:nvPr/>
      </p:nvGrpSpPr>
      <p:grpSpPr>
        <a:xfrm>
          <a:off x="0" y="0"/>
          <a:ext cx="0" cy="0"/>
          <a:chOff x="0" y="0"/>
          <a:chExt cx="0" cy="0"/>
        </a:xfrm>
      </p:grpSpPr>
      <p:sp>
        <p:nvSpPr>
          <p:cNvPr id="598" name="Google Shape;598;g49f53d4112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49f53d4112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9f53d4112_0_1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9f53d4112_0_1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1" name="Shape 611"/>
        <p:cNvGrpSpPr/>
        <p:nvPr/>
      </p:nvGrpSpPr>
      <p:grpSpPr>
        <a:xfrm>
          <a:off x="0" y="0"/>
          <a:ext cx="0" cy="0"/>
          <a:chOff x="0" y="0"/>
          <a:chExt cx="0" cy="0"/>
        </a:xfrm>
      </p:grpSpPr>
      <p:sp>
        <p:nvSpPr>
          <p:cNvPr id="612" name="Google Shape;612;g49f53d4112_0_13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3" name="Google Shape;613;g49f53d4112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8" name="Shape 618"/>
        <p:cNvGrpSpPr/>
        <p:nvPr/>
      </p:nvGrpSpPr>
      <p:grpSpPr>
        <a:xfrm>
          <a:off x="0" y="0"/>
          <a:ext cx="0" cy="0"/>
          <a:chOff x="0" y="0"/>
          <a:chExt cx="0" cy="0"/>
        </a:xfrm>
      </p:grpSpPr>
      <p:sp>
        <p:nvSpPr>
          <p:cNvPr id="619" name="Google Shape;619;g49f53d4112_0_1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0" name="Google Shape;620;g49f53d4112_0_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1" name="Shape 151"/>
        <p:cNvGrpSpPr/>
        <p:nvPr/>
      </p:nvGrpSpPr>
      <p:grpSpPr>
        <a:xfrm>
          <a:off x="0" y="0"/>
          <a:ext cx="0" cy="0"/>
          <a:chOff x="0" y="0"/>
          <a:chExt cx="0" cy="0"/>
        </a:xfrm>
      </p:grpSpPr>
      <p:sp>
        <p:nvSpPr>
          <p:cNvPr id="152" name="Google Shape;152;g1e145680d1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1e145680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4" name="Shape 624"/>
        <p:cNvGrpSpPr/>
        <p:nvPr/>
      </p:nvGrpSpPr>
      <p:grpSpPr>
        <a:xfrm>
          <a:off x="0" y="0"/>
          <a:ext cx="0" cy="0"/>
          <a:chOff x="0" y="0"/>
          <a:chExt cx="0" cy="0"/>
        </a:xfrm>
      </p:grpSpPr>
      <p:sp>
        <p:nvSpPr>
          <p:cNvPr id="625" name="Google Shape;625;g49a591609a_0_4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6" name="Google Shape;626;g49a591609a_0_4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pen Sans"/>
              <a:buChar char="●"/>
            </a:pPr>
            <a:r>
              <a:rPr b="1" lang="en" sz="1800">
                <a:solidFill>
                  <a:schemeClr val="dk1"/>
                </a:solidFill>
                <a:latin typeface="Open Sans"/>
                <a:ea typeface="Open Sans"/>
                <a:cs typeface="Open Sans"/>
                <a:sym typeface="Open Sans"/>
              </a:rPr>
              <a:t>https://www.npmjs.com/package/@google-cloud/language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4" name="Shape 634"/>
        <p:cNvGrpSpPr/>
        <p:nvPr/>
      </p:nvGrpSpPr>
      <p:grpSpPr>
        <a:xfrm>
          <a:off x="0" y="0"/>
          <a:ext cx="0" cy="0"/>
          <a:chOff x="0" y="0"/>
          <a:chExt cx="0" cy="0"/>
        </a:xfrm>
      </p:grpSpPr>
      <p:sp>
        <p:nvSpPr>
          <p:cNvPr id="635" name="Google Shape;635;g33b044e6a1_0_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33b044e6a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3" name="Shape 643"/>
        <p:cNvGrpSpPr/>
        <p:nvPr/>
      </p:nvGrpSpPr>
      <p:grpSpPr>
        <a:xfrm>
          <a:off x="0" y="0"/>
          <a:ext cx="0" cy="0"/>
          <a:chOff x="0" y="0"/>
          <a:chExt cx="0" cy="0"/>
        </a:xfrm>
      </p:grpSpPr>
      <p:sp>
        <p:nvSpPr>
          <p:cNvPr id="644" name="Google Shape;644;g33b044e6a1_0_1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5" name="Google Shape;645;g33b044e6a1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33b044e6a1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33b044e6a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33b044e6a1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33b044e6a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8" name="Shape 668"/>
        <p:cNvGrpSpPr/>
        <p:nvPr/>
      </p:nvGrpSpPr>
      <p:grpSpPr>
        <a:xfrm>
          <a:off x="0" y="0"/>
          <a:ext cx="0" cy="0"/>
          <a:chOff x="0" y="0"/>
          <a:chExt cx="0" cy="0"/>
        </a:xfrm>
      </p:grpSpPr>
      <p:sp>
        <p:nvSpPr>
          <p:cNvPr id="669" name="Google Shape;669;g49f53d4112_0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49f53d4112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4" name="Shape 674"/>
        <p:cNvGrpSpPr/>
        <p:nvPr/>
      </p:nvGrpSpPr>
      <p:grpSpPr>
        <a:xfrm>
          <a:off x="0" y="0"/>
          <a:ext cx="0" cy="0"/>
          <a:chOff x="0" y="0"/>
          <a:chExt cx="0" cy="0"/>
        </a:xfrm>
      </p:grpSpPr>
      <p:sp>
        <p:nvSpPr>
          <p:cNvPr id="675" name="Google Shape;675;g33b044e6a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33b044e6a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33b044e6a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33b044e6a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33b044e6a1_0_5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33b044e6a1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2" name="Shape 702"/>
        <p:cNvGrpSpPr/>
        <p:nvPr/>
      </p:nvGrpSpPr>
      <p:grpSpPr>
        <a:xfrm>
          <a:off x="0" y="0"/>
          <a:ext cx="0" cy="0"/>
          <a:chOff x="0" y="0"/>
          <a:chExt cx="0" cy="0"/>
        </a:xfrm>
      </p:grpSpPr>
      <p:sp>
        <p:nvSpPr>
          <p:cNvPr id="703" name="Google Shape;703;g33b044e6a1_0_6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33b044e6a1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9" name="Shape 159"/>
        <p:cNvGrpSpPr/>
        <p:nvPr/>
      </p:nvGrpSpPr>
      <p:grpSpPr>
        <a:xfrm>
          <a:off x="0" y="0"/>
          <a:ext cx="0" cy="0"/>
          <a:chOff x="0" y="0"/>
          <a:chExt cx="0" cy="0"/>
        </a:xfrm>
      </p:grpSpPr>
      <p:sp>
        <p:nvSpPr>
          <p:cNvPr id="160" name="Google Shape;160;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1" name="Shape 711"/>
        <p:cNvGrpSpPr/>
        <p:nvPr/>
      </p:nvGrpSpPr>
      <p:grpSpPr>
        <a:xfrm>
          <a:off x="0" y="0"/>
          <a:ext cx="0" cy="0"/>
          <a:chOff x="0" y="0"/>
          <a:chExt cx="0" cy="0"/>
        </a:xfrm>
      </p:grpSpPr>
      <p:sp>
        <p:nvSpPr>
          <p:cNvPr id="712" name="Google Shape;712;g33b044e6a1_0_7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33b044e6a1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8" name="Shape 718"/>
        <p:cNvGrpSpPr/>
        <p:nvPr/>
      </p:nvGrpSpPr>
      <p:grpSpPr>
        <a:xfrm>
          <a:off x="0" y="0"/>
          <a:ext cx="0" cy="0"/>
          <a:chOff x="0" y="0"/>
          <a:chExt cx="0" cy="0"/>
        </a:xfrm>
      </p:grpSpPr>
      <p:sp>
        <p:nvSpPr>
          <p:cNvPr id="719" name="Google Shape;719;g33b044e6a1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0" name="Google Shape;720;g33b044e6a1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9" name="Shape 729"/>
        <p:cNvGrpSpPr/>
        <p:nvPr/>
      </p:nvGrpSpPr>
      <p:grpSpPr>
        <a:xfrm>
          <a:off x="0" y="0"/>
          <a:ext cx="0" cy="0"/>
          <a:chOff x="0" y="0"/>
          <a:chExt cx="0" cy="0"/>
        </a:xfrm>
      </p:grpSpPr>
      <p:sp>
        <p:nvSpPr>
          <p:cNvPr id="730" name="Google Shape;730;g33b044e6a1_0_8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1" name="Google Shape;731;g33b044e6a1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7" name="Shape 737"/>
        <p:cNvGrpSpPr/>
        <p:nvPr/>
      </p:nvGrpSpPr>
      <p:grpSpPr>
        <a:xfrm>
          <a:off x="0" y="0"/>
          <a:ext cx="0" cy="0"/>
          <a:chOff x="0" y="0"/>
          <a:chExt cx="0" cy="0"/>
        </a:xfrm>
      </p:grpSpPr>
      <p:sp>
        <p:nvSpPr>
          <p:cNvPr id="738" name="Google Shape;738;g33b044e6a1_0_9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33b044e6a1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5" name="Shape 745"/>
        <p:cNvGrpSpPr/>
        <p:nvPr/>
      </p:nvGrpSpPr>
      <p:grpSpPr>
        <a:xfrm>
          <a:off x="0" y="0"/>
          <a:ext cx="0" cy="0"/>
          <a:chOff x="0" y="0"/>
          <a:chExt cx="0" cy="0"/>
        </a:xfrm>
      </p:grpSpPr>
      <p:sp>
        <p:nvSpPr>
          <p:cNvPr id="746" name="Google Shape;746;g33b044e6a1_0_1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7" name="Google Shape;747;g33b044e6a1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1" name="Shape 751"/>
        <p:cNvGrpSpPr/>
        <p:nvPr/>
      </p:nvGrpSpPr>
      <p:grpSpPr>
        <a:xfrm>
          <a:off x="0" y="0"/>
          <a:ext cx="0" cy="0"/>
          <a:chOff x="0" y="0"/>
          <a:chExt cx="0" cy="0"/>
        </a:xfrm>
      </p:grpSpPr>
      <p:sp>
        <p:nvSpPr>
          <p:cNvPr id="752" name="Google Shape;752;g33b044e6a1_0_10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33b044e6a1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8" name="Shape 758"/>
        <p:cNvGrpSpPr/>
        <p:nvPr/>
      </p:nvGrpSpPr>
      <p:grpSpPr>
        <a:xfrm>
          <a:off x="0" y="0"/>
          <a:ext cx="0" cy="0"/>
          <a:chOff x="0" y="0"/>
          <a:chExt cx="0" cy="0"/>
        </a:xfrm>
      </p:grpSpPr>
      <p:sp>
        <p:nvSpPr>
          <p:cNvPr id="759" name="Google Shape;759;g33b044e6a1_0_1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0" name="Google Shape;760;g33b044e6a1_0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5" name="Shape 765"/>
        <p:cNvGrpSpPr/>
        <p:nvPr/>
      </p:nvGrpSpPr>
      <p:grpSpPr>
        <a:xfrm>
          <a:off x="0" y="0"/>
          <a:ext cx="0" cy="0"/>
          <a:chOff x="0" y="0"/>
          <a:chExt cx="0" cy="0"/>
        </a:xfrm>
      </p:grpSpPr>
      <p:sp>
        <p:nvSpPr>
          <p:cNvPr id="766" name="Google Shape;766;g49f53d4112_0_1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7" name="Google Shape;767;g49f53d4112_0_1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1" name="Shape 771"/>
        <p:cNvGrpSpPr/>
        <p:nvPr/>
      </p:nvGrpSpPr>
      <p:grpSpPr>
        <a:xfrm>
          <a:off x="0" y="0"/>
          <a:ext cx="0" cy="0"/>
          <a:chOff x="0" y="0"/>
          <a:chExt cx="0" cy="0"/>
        </a:xfrm>
      </p:grpSpPr>
      <p:sp>
        <p:nvSpPr>
          <p:cNvPr id="772" name="Google Shape;772;g49f53d4112_0_1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49f53d4112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4" name="Shape 784"/>
        <p:cNvGrpSpPr/>
        <p:nvPr/>
      </p:nvGrpSpPr>
      <p:grpSpPr>
        <a:xfrm>
          <a:off x="0" y="0"/>
          <a:ext cx="0" cy="0"/>
          <a:chOff x="0" y="0"/>
          <a:chExt cx="0" cy="0"/>
        </a:xfrm>
      </p:grpSpPr>
      <p:sp>
        <p:nvSpPr>
          <p:cNvPr id="785" name="Google Shape;785;g33b044e6a1_1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33b044e6a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0" name="Shape 170"/>
        <p:cNvGrpSpPr/>
        <p:nvPr/>
      </p:nvGrpSpPr>
      <p:grpSpPr>
        <a:xfrm>
          <a:off x="0" y="0"/>
          <a:ext cx="0" cy="0"/>
          <a:chOff x="0" y="0"/>
          <a:chExt cx="0" cy="0"/>
        </a:xfrm>
      </p:grpSpPr>
      <p:sp>
        <p:nvSpPr>
          <p:cNvPr id="171" name="Google Shape;171;g49a591609a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49a591609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3" name="Shape 793"/>
        <p:cNvGrpSpPr/>
        <p:nvPr/>
      </p:nvGrpSpPr>
      <p:grpSpPr>
        <a:xfrm>
          <a:off x="0" y="0"/>
          <a:ext cx="0" cy="0"/>
          <a:chOff x="0" y="0"/>
          <a:chExt cx="0" cy="0"/>
        </a:xfrm>
      </p:grpSpPr>
      <p:sp>
        <p:nvSpPr>
          <p:cNvPr id="794" name="Google Shape;794;g33b044e6a1_1_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33b044e6a1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0" name="Shape 800"/>
        <p:cNvGrpSpPr/>
        <p:nvPr/>
      </p:nvGrpSpPr>
      <p:grpSpPr>
        <a:xfrm>
          <a:off x="0" y="0"/>
          <a:ext cx="0" cy="0"/>
          <a:chOff x="0" y="0"/>
          <a:chExt cx="0" cy="0"/>
        </a:xfrm>
      </p:grpSpPr>
      <p:sp>
        <p:nvSpPr>
          <p:cNvPr id="801" name="Google Shape;801;g33b044e6a1_0_12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2" name="Google Shape;802;g33b044e6a1_0_1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6" name="Shape 806"/>
        <p:cNvGrpSpPr/>
        <p:nvPr/>
      </p:nvGrpSpPr>
      <p:grpSpPr>
        <a:xfrm>
          <a:off x="0" y="0"/>
          <a:ext cx="0" cy="0"/>
          <a:chOff x="0" y="0"/>
          <a:chExt cx="0" cy="0"/>
        </a:xfrm>
      </p:grpSpPr>
      <p:sp>
        <p:nvSpPr>
          <p:cNvPr id="807" name="Google Shape;807;g33b044e6a1_0_1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08" name="Google Shape;808;g33b044e6a1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0" name="Shape 830"/>
        <p:cNvGrpSpPr/>
        <p:nvPr/>
      </p:nvGrpSpPr>
      <p:grpSpPr>
        <a:xfrm>
          <a:off x="0" y="0"/>
          <a:ext cx="0" cy="0"/>
          <a:chOff x="0" y="0"/>
          <a:chExt cx="0" cy="0"/>
        </a:xfrm>
      </p:grpSpPr>
      <p:sp>
        <p:nvSpPr>
          <p:cNvPr id="831" name="Google Shape;831;g33b044e6a1_0_1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2" name="Google Shape;832;g33b044e6a1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6" name="Shape 836"/>
        <p:cNvGrpSpPr/>
        <p:nvPr/>
      </p:nvGrpSpPr>
      <p:grpSpPr>
        <a:xfrm>
          <a:off x="0" y="0"/>
          <a:ext cx="0" cy="0"/>
          <a:chOff x="0" y="0"/>
          <a:chExt cx="0" cy="0"/>
        </a:xfrm>
      </p:grpSpPr>
      <p:sp>
        <p:nvSpPr>
          <p:cNvPr id="837" name="Google Shape;837;g49f53d4112_0_20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38" name="Google Shape;838;g49f53d4112_0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5" name="Shape 845"/>
        <p:cNvGrpSpPr/>
        <p:nvPr/>
      </p:nvGrpSpPr>
      <p:grpSpPr>
        <a:xfrm>
          <a:off x="0" y="0"/>
          <a:ext cx="0" cy="0"/>
          <a:chOff x="0" y="0"/>
          <a:chExt cx="0" cy="0"/>
        </a:xfrm>
      </p:grpSpPr>
      <p:sp>
        <p:nvSpPr>
          <p:cNvPr id="846" name="Google Shape;846;g49f53d4112_0_2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7" name="Google Shape;847;g49f53d4112_0_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4" name="Shape 854"/>
        <p:cNvGrpSpPr/>
        <p:nvPr/>
      </p:nvGrpSpPr>
      <p:grpSpPr>
        <a:xfrm>
          <a:off x="0" y="0"/>
          <a:ext cx="0" cy="0"/>
          <a:chOff x="0" y="0"/>
          <a:chExt cx="0" cy="0"/>
        </a:xfrm>
      </p:grpSpPr>
      <p:sp>
        <p:nvSpPr>
          <p:cNvPr id="855" name="Google Shape;855;g33b044e6a1_0_1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33b044e6a1_0_1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3" name="Shape 863"/>
        <p:cNvGrpSpPr/>
        <p:nvPr/>
      </p:nvGrpSpPr>
      <p:grpSpPr>
        <a:xfrm>
          <a:off x="0" y="0"/>
          <a:ext cx="0" cy="0"/>
          <a:chOff x="0" y="0"/>
          <a:chExt cx="0" cy="0"/>
        </a:xfrm>
      </p:grpSpPr>
      <p:sp>
        <p:nvSpPr>
          <p:cNvPr id="864" name="Google Shape;864;g33b044e6a1_1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3b044e6a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2" name="Shape 872"/>
        <p:cNvGrpSpPr/>
        <p:nvPr/>
      </p:nvGrpSpPr>
      <p:grpSpPr>
        <a:xfrm>
          <a:off x="0" y="0"/>
          <a:ext cx="0" cy="0"/>
          <a:chOff x="0" y="0"/>
          <a:chExt cx="0" cy="0"/>
        </a:xfrm>
      </p:grpSpPr>
      <p:sp>
        <p:nvSpPr>
          <p:cNvPr id="873" name="Google Shape;873;g33b044e6a1_1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4" name="Google Shape;874;g33b044e6a1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81" name="Shape 881"/>
        <p:cNvGrpSpPr/>
        <p:nvPr/>
      </p:nvGrpSpPr>
      <p:grpSpPr>
        <a:xfrm>
          <a:off x="0" y="0"/>
          <a:ext cx="0" cy="0"/>
          <a:chOff x="0" y="0"/>
          <a:chExt cx="0" cy="0"/>
        </a:xfrm>
      </p:grpSpPr>
      <p:sp>
        <p:nvSpPr>
          <p:cNvPr id="882" name="Google Shape;882;g4d710f90f1_1_3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3" name="Google Shape;883;g4d710f90f1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7" name="Shape 177"/>
        <p:cNvGrpSpPr/>
        <p:nvPr/>
      </p:nvGrpSpPr>
      <p:grpSpPr>
        <a:xfrm>
          <a:off x="0" y="0"/>
          <a:ext cx="0" cy="0"/>
          <a:chOff x="0" y="0"/>
          <a:chExt cx="0" cy="0"/>
        </a:xfrm>
      </p:grpSpPr>
      <p:sp>
        <p:nvSpPr>
          <p:cNvPr id="178" name="Google Shape;178;g49a591609a_0_1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49a591609a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0" name="Shape 890"/>
        <p:cNvGrpSpPr/>
        <p:nvPr/>
      </p:nvGrpSpPr>
      <p:grpSpPr>
        <a:xfrm>
          <a:off x="0" y="0"/>
          <a:ext cx="0" cy="0"/>
          <a:chOff x="0" y="0"/>
          <a:chExt cx="0" cy="0"/>
        </a:xfrm>
      </p:grpSpPr>
      <p:sp>
        <p:nvSpPr>
          <p:cNvPr id="891" name="Google Shape;891;g4d710f90f1_1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2" name="Google Shape;892;g4d710f90f1_1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9" name="Shape 899"/>
        <p:cNvGrpSpPr/>
        <p:nvPr/>
      </p:nvGrpSpPr>
      <p:grpSpPr>
        <a:xfrm>
          <a:off x="0" y="0"/>
          <a:ext cx="0" cy="0"/>
          <a:chOff x="0" y="0"/>
          <a:chExt cx="0" cy="0"/>
        </a:xfrm>
      </p:grpSpPr>
      <p:sp>
        <p:nvSpPr>
          <p:cNvPr id="900" name="Google Shape;900;g33b044e6a1_1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3b044e6a1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5" name="Shape 905"/>
        <p:cNvGrpSpPr/>
        <p:nvPr/>
      </p:nvGrpSpPr>
      <p:grpSpPr>
        <a:xfrm>
          <a:off x="0" y="0"/>
          <a:ext cx="0" cy="0"/>
          <a:chOff x="0" y="0"/>
          <a:chExt cx="0" cy="0"/>
        </a:xfrm>
      </p:grpSpPr>
      <p:sp>
        <p:nvSpPr>
          <p:cNvPr id="906" name="Google Shape;906;g49f53d4112_0_2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7" name="Google Shape;907;g49f53d4112_0_2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18" name="Shape 918"/>
        <p:cNvGrpSpPr/>
        <p:nvPr/>
      </p:nvGrpSpPr>
      <p:grpSpPr>
        <a:xfrm>
          <a:off x="0" y="0"/>
          <a:ext cx="0" cy="0"/>
          <a:chOff x="0" y="0"/>
          <a:chExt cx="0" cy="0"/>
        </a:xfrm>
      </p:grpSpPr>
      <p:sp>
        <p:nvSpPr>
          <p:cNvPr id="919" name="Google Shape;919;g4b0af4183b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4b0af4183b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27" name="Shape 927"/>
        <p:cNvGrpSpPr/>
        <p:nvPr/>
      </p:nvGrpSpPr>
      <p:grpSpPr>
        <a:xfrm>
          <a:off x="0" y="0"/>
          <a:ext cx="0" cy="0"/>
          <a:chOff x="0" y="0"/>
          <a:chExt cx="0" cy="0"/>
        </a:xfrm>
      </p:grpSpPr>
      <p:sp>
        <p:nvSpPr>
          <p:cNvPr id="928" name="Google Shape;928;g49f53d4112_0_3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29" name="Google Shape;929;g49f53d4112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4" name="Shape 934"/>
        <p:cNvGrpSpPr/>
        <p:nvPr/>
      </p:nvGrpSpPr>
      <p:grpSpPr>
        <a:xfrm>
          <a:off x="0" y="0"/>
          <a:ext cx="0" cy="0"/>
          <a:chOff x="0" y="0"/>
          <a:chExt cx="0" cy="0"/>
        </a:xfrm>
      </p:grpSpPr>
      <p:sp>
        <p:nvSpPr>
          <p:cNvPr id="935" name="Google Shape;935;g4b0af4183b_0_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4b0af4183b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1" name="Shape 941"/>
        <p:cNvGrpSpPr/>
        <p:nvPr/>
      </p:nvGrpSpPr>
      <p:grpSpPr>
        <a:xfrm>
          <a:off x="0" y="0"/>
          <a:ext cx="0" cy="0"/>
          <a:chOff x="0" y="0"/>
          <a:chExt cx="0" cy="0"/>
        </a:xfrm>
      </p:grpSpPr>
      <p:sp>
        <p:nvSpPr>
          <p:cNvPr id="942" name="Google Shape;942;g49f53d4112_0_40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3" name="Google Shape;943;g49f53d4112_0_4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47" name="Shape 947"/>
        <p:cNvGrpSpPr/>
        <p:nvPr/>
      </p:nvGrpSpPr>
      <p:grpSpPr>
        <a:xfrm>
          <a:off x="0" y="0"/>
          <a:ext cx="0" cy="0"/>
          <a:chOff x="0" y="0"/>
          <a:chExt cx="0" cy="0"/>
        </a:xfrm>
      </p:grpSpPr>
      <p:sp>
        <p:nvSpPr>
          <p:cNvPr id="948" name="Google Shape;948;g462f5eb087_0_1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49" name="Google Shape;949;g462f5eb087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52" name="Shape 952"/>
        <p:cNvGrpSpPr/>
        <p:nvPr/>
      </p:nvGrpSpPr>
      <p:grpSpPr>
        <a:xfrm>
          <a:off x="0" y="0"/>
          <a:ext cx="0" cy="0"/>
          <a:chOff x="0" y="0"/>
          <a:chExt cx="0" cy="0"/>
        </a:xfrm>
      </p:grpSpPr>
      <p:sp>
        <p:nvSpPr>
          <p:cNvPr id="953" name="Google Shape;953;g462f5eb087_0_8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54" name="Google Shape;954;g462f5eb087_0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67" name="Shape 967"/>
        <p:cNvGrpSpPr/>
        <p:nvPr/>
      </p:nvGrpSpPr>
      <p:grpSpPr>
        <a:xfrm>
          <a:off x="0" y="0"/>
          <a:ext cx="0" cy="0"/>
          <a:chOff x="0" y="0"/>
          <a:chExt cx="0" cy="0"/>
        </a:xfrm>
      </p:grpSpPr>
      <p:sp>
        <p:nvSpPr>
          <p:cNvPr id="968" name="Google Shape;968;g462f5eb087_0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69" name="Google Shape;969;g462f5eb087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Say:</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Read the slide.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4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400">
                <a:solidFill>
                  <a:schemeClr val="dk1"/>
                </a:solidFill>
                <a:latin typeface="Open Sans"/>
                <a:ea typeface="Open Sans"/>
                <a:cs typeface="Open Sans"/>
                <a:sym typeface="Open Sans"/>
              </a:rPr>
              <a:t>What to Do:</a:t>
            </a:r>
            <a:endParaRPr b="1" sz="1400">
              <a:solidFill>
                <a:schemeClr val="dk1"/>
              </a:solidFill>
              <a:latin typeface="Open Sans"/>
              <a:ea typeface="Open Sans"/>
              <a:cs typeface="Open Sans"/>
              <a:sym typeface="Open Sans"/>
            </a:endParaRPr>
          </a:p>
          <a:p>
            <a:pPr indent="-317500" lvl="0" marL="457200" rtl="0" algn="l">
              <a:spcBef>
                <a:spcPts val="0"/>
              </a:spcBef>
              <a:spcAft>
                <a:spcPts val="0"/>
              </a:spcAft>
              <a:buClr>
                <a:schemeClr val="dk1"/>
              </a:buClr>
              <a:buSzPts val="1400"/>
              <a:buFont typeface="Open Sans"/>
              <a:buChar char="●"/>
            </a:pPr>
            <a:r>
              <a:rPr lang="en" sz="1400">
                <a:solidFill>
                  <a:schemeClr val="dk1"/>
                </a:solidFill>
                <a:latin typeface="Open Sans"/>
                <a:ea typeface="Open Sans"/>
                <a:cs typeface="Open Sans"/>
                <a:sym typeface="Open Sans"/>
              </a:rPr>
              <a:t>Get participants excited about taking the quiz. Encourage them all to take it, and pass out stickers to participants who earn 100s. Also encourage participants to take the survey - let them know that Localhost takes their feedback very seriously and we use their feedback to make the workshop better </a:t>
            </a:r>
            <a:r>
              <a:rPr lang="en" sz="1400">
                <a:solidFill>
                  <a:schemeClr val="dk1"/>
                </a:solidFill>
                <a:latin typeface="Open Sans"/>
                <a:ea typeface="Open Sans"/>
                <a:cs typeface="Open Sans"/>
                <a:sym typeface="Open Sans"/>
              </a:rPr>
              <a:t>for future participants. </a:t>
            </a:r>
            <a:endParaRPr sz="14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6" name="Shape 6"/>
        <p:cNvGrpSpPr/>
        <p:nvPr/>
      </p:nvGrpSpPr>
      <p:grpSpPr>
        <a:xfrm>
          <a:off x="0" y="0"/>
          <a:ext cx="0" cy="0"/>
          <a:chOff x="0" y="0"/>
          <a:chExt cx="0" cy="0"/>
        </a:xfrm>
      </p:grpSpPr>
      <p:sp>
        <p:nvSpPr>
          <p:cNvPr id="7" name="Google Shape;7;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8" name="Google Shape;8;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9" name="Google Shape;9;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0" name="Google Shape;10;p2"/>
          <p:cNvSpPr txBox="1"/>
          <p:nvPr/>
        </p:nvSpPr>
        <p:spPr>
          <a:xfrm>
            <a:off x="5108548" y="91900"/>
            <a:ext cx="39822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Actions for Google Assistant</a:t>
            </a:r>
            <a:endParaRPr b="1">
              <a:solidFill>
                <a:srgbClr val="EAEAEA"/>
              </a:solidFill>
              <a:latin typeface="Open Sans"/>
              <a:ea typeface="Open Sans"/>
              <a:cs typeface="Open Sans"/>
              <a:sym typeface="Open Sans"/>
            </a:endParaRPr>
          </a:p>
        </p:txBody>
      </p:sp>
      <p:pic>
        <p:nvPicPr>
          <p:cNvPr id="11" name="Google Shape;11;p2"/>
          <p:cNvPicPr preferRelativeResize="0"/>
          <p:nvPr/>
        </p:nvPicPr>
        <p:blipFill>
          <a:blip r:embed="rId3">
            <a:alphaModFix/>
          </a:blip>
          <a:stretch>
            <a:fillRect/>
          </a:stretch>
        </p:blipFill>
        <p:spPr>
          <a:xfrm>
            <a:off x="2063175" y="98538"/>
            <a:ext cx="1043539" cy="345675"/>
          </a:xfrm>
          <a:prstGeom prst="rect">
            <a:avLst/>
          </a:prstGeom>
          <a:noFill/>
          <a:ln>
            <a:noFill/>
          </a:ln>
        </p:spPr>
      </p:pic>
      <p:sp>
        <p:nvSpPr>
          <p:cNvPr id="12" name="Google Shape;12;p2"/>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13" name="Google Shape;13;p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87" name="Shape 87"/>
        <p:cNvGrpSpPr/>
        <p:nvPr/>
      </p:nvGrpSpPr>
      <p:grpSpPr>
        <a:xfrm>
          <a:off x="0" y="0"/>
          <a:ext cx="0" cy="0"/>
          <a:chOff x="0" y="0"/>
          <a:chExt cx="0" cy="0"/>
        </a:xfrm>
      </p:grpSpPr>
      <p:sp>
        <p:nvSpPr>
          <p:cNvPr id="88" name="Google Shape;88;p1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solidFill>
                  <a:schemeClr val="lt1"/>
                </a:solidFill>
                <a:latin typeface="Open Sans"/>
                <a:ea typeface="Open Sans"/>
                <a:cs typeface="Open Sans"/>
                <a:sym typeface="Open Sans"/>
              </a:defRPr>
            </a:lvl1pPr>
            <a:lvl2pPr lvl="1" rtl="0">
              <a:buNone/>
              <a:defRPr>
                <a:solidFill>
                  <a:schemeClr val="lt1"/>
                </a:solidFill>
                <a:latin typeface="Open Sans"/>
                <a:ea typeface="Open Sans"/>
                <a:cs typeface="Open Sans"/>
                <a:sym typeface="Open Sans"/>
              </a:defRPr>
            </a:lvl2pPr>
            <a:lvl3pPr lvl="2" rtl="0">
              <a:buNone/>
              <a:defRPr>
                <a:solidFill>
                  <a:schemeClr val="lt1"/>
                </a:solidFill>
                <a:latin typeface="Open Sans"/>
                <a:ea typeface="Open Sans"/>
                <a:cs typeface="Open Sans"/>
                <a:sym typeface="Open Sans"/>
              </a:defRPr>
            </a:lvl3pPr>
            <a:lvl4pPr lvl="3" rtl="0">
              <a:buNone/>
              <a:defRPr>
                <a:solidFill>
                  <a:schemeClr val="lt1"/>
                </a:solidFill>
                <a:latin typeface="Open Sans"/>
                <a:ea typeface="Open Sans"/>
                <a:cs typeface="Open Sans"/>
                <a:sym typeface="Open Sans"/>
              </a:defRPr>
            </a:lvl4pPr>
            <a:lvl5pPr lvl="4" rtl="0">
              <a:buNone/>
              <a:defRPr>
                <a:solidFill>
                  <a:schemeClr val="lt1"/>
                </a:solidFill>
                <a:latin typeface="Open Sans"/>
                <a:ea typeface="Open Sans"/>
                <a:cs typeface="Open Sans"/>
                <a:sym typeface="Open Sans"/>
              </a:defRPr>
            </a:lvl5pPr>
            <a:lvl6pPr lvl="5" rtl="0">
              <a:buNone/>
              <a:defRPr>
                <a:solidFill>
                  <a:schemeClr val="lt1"/>
                </a:solidFill>
                <a:latin typeface="Open Sans"/>
                <a:ea typeface="Open Sans"/>
                <a:cs typeface="Open Sans"/>
                <a:sym typeface="Open Sans"/>
              </a:defRPr>
            </a:lvl6pPr>
            <a:lvl7pPr lvl="6" rtl="0">
              <a:buNone/>
              <a:defRPr>
                <a:solidFill>
                  <a:schemeClr val="lt1"/>
                </a:solidFill>
                <a:latin typeface="Open Sans"/>
                <a:ea typeface="Open Sans"/>
                <a:cs typeface="Open Sans"/>
                <a:sym typeface="Open Sans"/>
              </a:defRPr>
            </a:lvl7pPr>
            <a:lvl8pPr lvl="7" rtl="0">
              <a:buNone/>
              <a:defRPr>
                <a:solidFill>
                  <a:schemeClr val="lt1"/>
                </a:solidFill>
                <a:latin typeface="Open Sans"/>
                <a:ea typeface="Open Sans"/>
                <a:cs typeface="Open Sans"/>
                <a:sym typeface="Open Sans"/>
              </a:defRPr>
            </a:lvl8pPr>
            <a:lvl9pPr lvl="8" rtl="0">
              <a:buNone/>
              <a:defRPr>
                <a:solidFill>
                  <a:schemeClr val="lt1"/>
                </a:solidFill>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4" showMasterSp="0">
  <p:cSld name="Blank">
    <p:spTree>
      <p:nvGrpSpPr>
        <p:cNvPr id="89" name="Shape 89"/>
        <p:cNvGrpSpPr/>
        <p:nvPr/>
      </p:nvGrpSpPr>
      <p:grpSpPr>
        <a:xfrm>
          <a:off x="0" y="0"/>
          <a:ext cx="0" cy="0"/>
          <a:chOff x="0" y="0"/>
          <a:chExt cx="0" cy="0"/>
        </a:xfrm>
      </p:grpSpPr>
      <p:sp>
        <p:nvSpPr>
          <p:cNvPr id="90" name="Google Shape;90;p13"/>
          <p:cNvSpPr/>
          <p:nvPr/>
        </p:nvSpPr>
        <p:spPr>
          <a:xfrm>
            <a:off x="0" y="-8930"/>
            <a:ext cx="9144000" cy="544500"/>
          </a:xfrm>
          <a:prstGeom prst="rect">
            <a:avLst/>
          </a:prstGeom>
          <a:solidFill>
            <a:srgbClr val="5EA5E5"/>
          </a:solidFill>
          <a:ln>
            <a:noFill/>
          </a:ln>
        </p:spPr>
        <p:txBody>
          <a:bodyPr anchorCtr="0" anchor="ctr" bIns="35725" lIns="35725" spcFirstLastPara="1" rIns="35725" wrap="square" tIns="35725">
            <a:noAutofit/>
          </a:bodyPr>
          <a:lstStyle/>
          <a:p>
            <a:pPr indent="0" lvl="0" marL="0" marR="0" rtl="0" algn="ctr">
              <a:lnSpc>
                <a:spcPct val="100000"/>
              </a:lnSpc>
              <a:spcBef>
                <a:spcPts val="0"/>
              </a:spcBef>
              <a:spcAft>
                <a:spcPts val="0"/>
              </a:spcAft>
              <a:buClr>
                <a:srgbClr val="FFFFFF"/>
              </a:buClr>
              <a:buFont typeface="Helvetica Neue Light"/>
              <a:buNone/>
            </a:pPr>
            <a:r>
              <a:t/>
            </a:r>
            <a:endParaRPr b="0" i="0" sz="1700" u="none" cap="none" strike="noStrike">
              <a:solidFill>
                <a:srgbClr val="FFFFFF"/>
              </a:solidFill>
              <a:latin typeface="Helvetica Neue Light"/>
              <a:ea typeface="Helvetica Neue Light"/>
              <a:cs typeface="Helvetica Neue Light"/>
              <a:sym typeface="Helvetica Neue Light"/>
            </a:endParaRPr>
          </a:p>
        </p:txBody>
      </p:sp>
      <p:cxnSp>
        <p:nvCxnSpPr>
          <p:cNvPr id="91" name="Google Shape;91;p13"/>
          <p:cNvCxnSpPr/>
          <p:nvPr/>
        </p:nvCxnSpPr>
        <p:spPr>
          <a:xfrm>
            <a:off x="0" y="535781"/>
            <a:ext cx="9144000" cy="0"/>
          </a:xfrm>
          <a:prstGeom prst="straightConnector1">
            <a:avLst/>
          </a:prstGeom>
          <a:noFill/>
          <a:ln cap="flat" cmpd="sng" w="25400">
            <a:solidFill>
              <a:srgbClr val="353535"/>
            </a:solidFill>
            <a:prstDash val="solid"/>
            <a:miter lim="400000"/>
            <a:headEnd len="sm" w="sm" type="none"/>
            <a:tailEnd len="sm" w="sm" type="none"/>
          </a:ln>
        </p:spPr>
      </p:cxnSp>
      <p:pic>
        <p:nvPicPr>
          <p:cNvPr descr="localhost_light_grey_version.png" id="92" name="Google Shape;92;p13"/>
          <p:cNvPicPr preferRelativeResize="0"/>
          <p:nvPr/>
        </p:nvPicPr>
        <p:blipFill rotWithShape="1">
          <a:blip r:embed="rId2">
            <a:alphaModFix/>
          </a:blip>
          <a:srcRect b="0" l="0" r="0" t="0"/>
          <a:stretch/>
        </p:blipFill>
        <p:spPr>
          <a:xfrm>
            <a:off x="89297" y="85516"/>
            <a:ext cx="1663200" cy="357000"/>
          </a:xfrm>
          <a:prstGeom prst="rect">
            <a:avLst/>
          </a:prstGeom>
          <a:noFill/>
          <a:ln>
            <a:noFill/>
          </a:ln>
        </p:spPr>
      </p:pic>
      <p:sp>
        <p:nvSpPr>
          <p:cNvPr id="93" name="Google Shape;93;p13"/>
          <p:cNvSpPr txBox="1"/>
          <p:nvPr>
            <p:ph idx="12" type="sldNum"/>
          </p:nvPr>
        </p:nvSpPr>
        <p:spPr>
          <a:xfrm>
            <a:off x="4435447" y="6505277"/>
            <a:ext cx="264000" cy="285900"/>
          </a:xfrm>
          <a:prstGeom prst="rect">
            <a:avLst/>
          </a:prstGeom>
          <a:noFill/>
          <a:ln>
            <a:noFill/>
          </a:ln>
        </p:spPr>
        <p:txBody>
          <a:bodyPr anchorCtr="0" anchor="t" bIns="35725" lIns="35725" spcFirstLastPara="1" rIns="35725" wrap="square" tIns="35725">
            <a:noAutofit/>
          </a:bodyPr>
          <a:lstStyle>
            <a:lvl1pPr indent="0" lvl="0"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1pPr>
            <a:lvl2pPr indent="0" lvl="1"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2pPr>
            <a:lvl3pPr indent="0" lvl="2"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3pPr>
            <a:lvl4pPr indent="0" lvl="3"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4pPr>
            <a:lvl5pPr indent="0" lvl="4"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5pPr>
            <a:lvl6pPr indent="0" lvl="5"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6pPr>
            <a:lvl7pPr indent="0" lvl="6"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7pPr>
            <a:lvl8pPr indent="0" lvl="7"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8pPr>
            <a:lvl9pPr indent="0" lvl="8" marL="0" marR="0" rtl="0" algn="ctr">
              <a:lnSpc>
                <a:spcPct val="100000"/>
              </a:lnSpc>
              <a:spcBef>
                <a:spcPts val="0"/>
              </a:spcBef>
              <a:spcAft>
                <a:spcPts val="0"/>
              </a:spcAft>
              <a:buClr>
                <a:srgbClr val="000000"/>
              </a:buClr>
              <a:buFont typeface="Open Sans"/>
              <a:buNone/>
              <a:defRPr b="0" i="0" sz="1300" u="none" cap="none" strike="noStrike">
                <a:solidFill>
                  <a:srgbClr val="000000"/>
                </a:solidFill>
                <a:latin typeface="Open Sans"/>
                <a:ea typeface="Open Sans"/>
                <a:cs typeface="Open Sans"/>
                <a:sym typeface="Open Sans"/>
              </a:defRPr>
            </a:lvl9pPr>
          </a:lstStyle>
          <a:p>
            <a:pPr indent="0" lvl="0" marL="0" rtl="0" algn="ctr">
              <a:spcBef>
                <a:spcPts val="0"/>
              </a:spcBef>
              <a:spcAft>
                <a:spcPts val="0"/>
              </a:spcAft>
              <a:buNone/>
            </a:pPr>
            <a:fld id="{00000000-1234-1234-1234-123412341234}" type="slidenum">
              <a:rPr lang="en"/>
              <a:t>‹#›</a:t>
            </a:fld>
            <a:endParaRPr>
              <a:solidFill>
                <a:schemeClr val="tx1"/>
              </a:solidFill>
              <a:latin typeface="Arial"/>
              <a:ea typeface="Arial"/>
              <a:cs typeface="Arial"/>
              <a:sym typeface="Arial"/>
            </a:endParaRPr>
          </a:p>
        </p:txBody>
      </p:sp>
      <p:sp>
        <p:nvSpPr>
          <p:cNvPr id="94" name="Google Shape;94;p13"/>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pic>
        <p:nvPicPr>
          <p:cNvPr id="95" name="Google Shape;95;p13"/>
          <p:cNvPicPr preferRelativeResize="0"/>
          <p:nvPr/>
        </p:nvPicPr>
        <p:blipFill rotWithShape="1">
          <a:blip r:embed="rId3">
            <a:alphaModFix/>
          </a:blip>
          <a:srcRect b="22612" l="0" r="0" t="0"/>
          <a:stretch/>
        </p:blipFill>
        <p:spPr>
          <a:xfrm>
            <a:off x="2105175" y="91891"/>
            <a:ext cx="1483275" cy="345600"/>
          </a:xfrm>
          <a:prstGeom prst="rect">
            <a:avLst/>
          </a:prstGeom>
          <a:noFill/>
          <a:ln>
            <a:noFill/>
          </a:ln>
        </p:spPr>
      </p:pic>
      <p:sp>
        <p:nvSpPr>
          <p:cNvPr id="96" name="Google Shape;96;p13"/>
          <p:cNvSpPr txBox="1"/>
          <p:nvPr/>
        </p:nvSpPr>
        <p:spPr>
          <a:xfrm>
            <a:off x="1673150" y="85516"/>
            <a:ext cx="588300" cy="35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3000">
                <a:solidFill>
                  <a:srgbClr val="FFFFFF"/>
                </a:solidFill>
                <a:latin typeface="Open Sans"/>
                <a:ea typeface="Open Sans"/>
                <a:cs typeface="Open Sans"/>
                <a:sym typeface="Open Sans"/>
              </a:rPr>
              <a:t>+</a:t>
            </a:r>
            <a:endParaRPr sz="3000">
              <a:solidFill>
                <a:srgbClr val="FFFFFF"/>
              </a:solidFill>
              <a:latin typeface="Open Sans"/>
              <a:ea typeface="Open Sans"/>
              <a:cs typeface="Open Sans"/>
              <a:sym typeface="Open Sans"/>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4" name="Shape 14"/>
        <p:cNvGrpSpPr/>
        <p:nvPr/>
      </p:nvGrpSpPr>
      <p:grpSpPr>
        <a:xfrm>
          <a:off x="0" y="0"/>
          <a:ext cx="0" cy="0"/>
          <a:chOff x="0" y="0"/>
          <a:chExt cx="0" cy="0"/>
        </a:xfrm>
      </p:grpSpPr>
      <p:sp>
        <p:nvSpPr>
          <p:cNvPr id="15" name="Google Shape;15;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 name="Google Shape;16;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7" name="Google Shape;17;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18" name="Google Shape;18;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9" name="Google Shape;19;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0" name="Google Shape;20;p3"/>
          <p:cNvSpPr txBox="1"/>
          <p:nvPr/>
        </p:nvSpPr>
        <p:spPr>
          <a:xfrm>
            <a:off x="5108548" y="91900"/>
            <a:ext cx="39822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Actions for Google Assistant</a:t>
            </a:r>
            <a:endParaRPr b="1">
              <a:solidFill>
                <a:srgbClr val="EAEAEA"/>
              </a:solidFill>
              <a:latin typeface="Open Sans"/>
              <a:ea typeface="Open Sans"/>
              <a:cs typeface="Open Sans"/>
              <a:sym typeface="Open Sans"/>
            </a:endParaRPr>
          </a:p>
        </p:txBody>
      </p:sp>
      <p:pic>
        <p:nvPicPr>
          <p:cNvPr id="21" name="Google Shape;21;p3"/>
          <p:cNvPicPr preferRelativeResize="0"/>
          <p:nvPr/>
        </p:nvPicPr>
        <p:blipFill>
          <a:blip r:embed="rId3">
            <a:alphaModFix/>
          </a:blip>
          <a:stretch>
            <a:fillRect/>
          </a:stretch>
        </p:blipFill>
        <p:spPr>
          <a:xfrm>
            <a:off x="2063175" y="98538"/>
            <a:ext cx="1043539" cy="345675"/>
          </a:xfrm>
          <a:prstGeom prst="rect">
            <a:avLst/>
          </a:prstGeom>
          <a:noFill/>
          <a:ln>
            <a:noFill/>
          </a:ln>
        </p:spPr>
      </p:pic>
      <p:sp>
        <p:nvSpPr>
          <p:cNvPr id="22" name="Google Shape;22;p3"/>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23" name="Google Shape;23;p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4" name="Shape 24"/>
        <p:cNvGrpSpPr/>
        <p:nvPr/>
      </p:nvGrpSpPr>
      <p:grpSpPr>
        <a:xfrm>
          <a:off x="0" y="0"/>
          <a:ext cx="0" cy="0"/>
          <a:chOff x="0" y="0"/>
          <a:chExt cx="0" cy="0"/>
        </a:xfrm>
      </p:grpSpPr>
      <p:cxnSp>
        <p:nvCxnSpPr>
          <p:cNvPr id="25" name="Google Shape;25;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26" name="Google Shape;26;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7" name="Google Shape;27;p4"/>
          <p:cNvSpPr txBox="1"/>
          <p:nvPr/>
        </p:nvSpPr>
        <p:spPr>
          <a:xfrm>
            <a:off x="1933200" y="2048950"/>
            <a:ext cx="5517000" cy="2871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Create your Google Cloud Project </a:t>
            </a:r>
            <a:br>
              <a:rPr lang="en" sz="2400">
                <a:latin typeface="Open Sans"/>
                <a:ea typeface="Open Sans"/>
                <a:cs typeface="Open Sans"/>
                <a:sym typeface="Open Sans"/>
              </a:rPr>
            </a:b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Actions on Google and Dialogflow</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Edit the Code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8" name="Google Shape;28;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9" name="Google Shape;29;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0" name="Google Shape;30;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1" name="Google Shape;31;p4"/>
          <p:cNvSpPr txBox="1"/>
          <p:nvPr/>
        </p:nvSpPr>
        <p:spPr>
          <a:xfrm>
            <a:off x="5108548" y="91900"/>
            <a:ext cx="39822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Build Actions for Google Assistant</a:t>
            </a:r>
            <a:endParaRPr b="1">
              <a:solidFill>
                <a:srgbClr val="EAEAEA"/>
              </a:solidFill>
              <a:latin typeface="Open Sans"/>
              <a:ea typeface="Open Sans"/>
              <a:cs typeface="Open Sans"/>
              <a:sym typeface="Open Sans"/>
            </a:endParaRPr>
          </a:p>
        </p:txBody>
      </p:sp>
      <p:pic>
        <p:nvPicPr>
          <p:cNvPr id="32" name="Google Shape;32;p4"/>
          <p:cNvPicPr preferRelativeResize="0"/>
          <p:nvPr/>
        </p:nvPicPr>
        <p:blipFill>
          <a:blip r:embed="rId3">
            <a:alphaModFix/>
          </a:blip>
          <a:stretch>
            <a:fillRect/>
          </a:stretch>
        </p:blipFill>
        <p:spPr>
          <a:xfrm>
            <a:off x="2063175" y="98538"/>
            <a:ext cx="1043539" cy="345675"/>
          </a:xfrm>
          <a:prstGeom prst="rect">
            <a:avLst/>
          </a:prstGeom>
          <a:noFill/>
          <a:ln>
            <a:noFill/>
          </a:ln>
        </p:spPr>
      </p:pic>
      <p:sp>
        <p:nvSpPr>
          <p:cNvPr id="33" name="Google Shape;33;p4"/>
          <p:cNvSpPr txBox="1"/>
          <p:nvPr/>
        </p:nvSpPr>
        <p:spPr>
          <a:xfrm>
            <a:off x="1767679" y="98563"/>
            <a:ext cx="2955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
        <p:nvSpPr>
          <p:cNvPr id="34" name="Google Shape;34;p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0" r="0" t="2771"/>
          <a:stretch/>
        </p:blipFill>
        <p:spPr>
          <a:xfrm>
            <a:off x="0" y="0"/>
            <a:ext cx="9144001" cy="6858000"/>
          </a:xfrm>
          <a:prstGeom prst="rect">
            <a:avLst/>
          </a:prstGeom>
          <a:noFill/>
          <a:ln>
            <a:noFill/>
          </a:ln>
        </p:spPr>
      </p:pic>
      <p:sp>
        <p:nvSpPr>
          <p:cNvPr id="37" name="Google Shape;37;p5"/>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 name="Google Shape;38;p5"/>
          <p:cNvPicPr preferRelativeResize="0"/>
          <p:nvPr/>
        </p:nvPicPr>
        <p:blipFill>
          <a:blip r:embed="rId3">
            <a:alphaModFix/>
          </a:blip>
          <a:stretch>
            <a:fillRect/>
          </a:stretch>
        </p:blipFill>
        <p:spPr>
          <a:xfrm>
            <a:off x="3656088" y="5361675"/>
            <a:ext cx="1831930" cy="606825"/>
          </a:xfrm>
          <a:prstGeom prst="rect">
            <a:avLst/>
          </a:prstGeom>
          <a:noFill/>
          <a:ln>
            <a:noFill/>
          </a:ln>
        </p:spPr>
      </p:pic>
      <p:sp>
        <p:nvSpPr>
          <p:cNvPr id="39" name="Google Shape;39;p5"/>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40" name="Google Shape;40;p5"/>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sp>
        <p:nvSpPr>
          <p:cNvPr id="41" name="Google Shape;41;p5"/>
          <p:cNvSpPr txBox="1"/>
          <p:nvPr/>
        </p:nvSpPr>
        <p:spPr>
          <a:xfrm>
            <a:off x="1721000" y="2266500"/>
            <a:ext cx="57021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500">
                <a:solidFill>
                  <a:srgbClr val="FFFFFF"/>
                </a:solidFill>
                <a:latin typeface="Open Sans"/>
                <a:ea typeface="Open Sans"/>
                <a:cs typeface="Open Sans"/>
                <a:sym typeface="Open Sans"/>
              </a:rPr>
              <a:t>Build Actions for Google Assistant</a:t>
            </a:r>
            <a:endParaRPr sz="4500">
              <a:solidFill>
                <a:srgbClr val="FFFFFF"/>
              </a:solidFill>
              <a:latin typeface="Open Sans"/>
              <a:ea typeface="Open Sans"/>
              <a:cs typeface="Open Sans"/>
              <a:sym typeface="Open Sans"/>
            </a:endParaRPr>
          </a:p>
        </p:txBody>
      </p:sp>
      <p:pic>
        <p:nvPicPr>
          <p:cNvPr id="42" name="Google Shape;42;p5"/>
          <p:cNvPicPr preferRelativeResize="0"/>
          <p:nvPr/>
        </p:nvPicPr>
        <p:blipFill>
          <a:blip r:embed="rId4">
            <a:alphaModFix/>
          </a:blip>
          <a:stretch>
            <a:fillRect/>
          </a:stretch>
        </p:blipFill>
        <p:spPr>
          <a:xfrm>
            <a:off x="3096307" y="4339327"/>
            <a:ext cx="2835570" cy="606827"/>
          </a:xfrm>
          <a:prstGeom prst="rect">
            <a:avLst/>
          </a:prstGeom>
          <a:noFill/>
          <a:ln>
            <a:noFill/>
          </a:ln>
        </p:spPr>
      </p:pic>
      <p:cxnSp>
        <p:nvCxnSpPr>
          <p:cNvPr id="43" name="Google Shape;43;p5"/>
          <p:cNvCxnSpPr/>
          <p:nvPr/>
        </p:nvCxnSpPr>
        <p:spPr>
          <a:xfrm>
            <a:off x="2791500" y="39712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4" name="Shape 44"/>
        <p:cNvGrpSpPr/>
        <p:nvPr/>
      </p:nvGrpSpPr>
      <p:grpSpPr>
        <a:xfrm>
          <a:off x="0" y="0"/>
          <a:ext cx="0" cy="0"/>
          <a:chOff x="0" y="0"/>
          <a:chExt cx="0" cy="0"/>
        </a:xfrm>
      </p:grpSpPr>
      <p:sp>
        <p:nvSpPr>
          <p:cNvPr id="45" name="Google Shape;45;p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0" name="Google Shape;50;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1" name="Google Shape;51;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2" name="Google Shape;52;p8"/>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53" name="Google Shape;53;p8"/>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54" name="Google Shape;54;p8"/>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55" name="Google Shape;55;p8"/>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6" name="Shape 56"/>
        <p:cNvGrpSpPr/>
        <p:nvPr/>
      </p:nvGrpSpPr>
      <p:grpSpPr>
        <a:xfrm>
          <a:off x="0" y="0"/>
          <a:ext cx="0" cy="0"/>
          <a:chOff x="0" y="0"/>
          <a:chExt cx="0" cy="0"/>
        </a:xfrm>
      </p:grpSpPr>
      <p:sp>
        <p:nvSpPr>
          <p:cNvPr id="57" name="Google Shape;57;p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8" name="Google Shape;58;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59" name="Google Shape;59;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cxnSp>
        <p:nvCxnSpPr>
          <p:cNvPr id="60" name="Google Shape;60;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61" name="Google Shape;61;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62" name="Google Shape;62;p9"/>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63" name="Google Shape;63;p9"/>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64" name="Google Shape;64;p9"/>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65" name="Google Shape;65;p9"/>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6" name="Shape 66"/>
        <p:cNvGrpSpPr/>
        <p:nvPr/>
      </p:nvGrpSpPr>
      <p:grpSpPr>
        <a:xfrm>
          <a:off x="0" y="0"/>
          <a:ext cx="0" cy="0"/>
          <a:chOff x="0" y="0"/>
          <a:chExt cx="0" cy="0"/>
        </a:xfrm>
      </p:grpSpPr>
      <p:sp>
        <p:nvSpPr>
          <p:cNvPr id="67" name="Google Shape;67;p1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8" name="Google Shape;68;p10"/>
          <p:cNvSpPr txBox="1"/>
          <p:nvPr/>
        </p:nvSpPr>
        <p:spPr>
          <a:xfrm>
            <a:off x="860100" y="11206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9" name="Google Shape;69;p10"/>
          <p:cNvSpPr txBox="1"/>
          <p:nvPr/>
        </p:nvSpPr>
        <p:spPr>
          <a:xfrm>
            <a:off x="1955550" y="2277550"/>
            <a:ext cx="5607900" cy="39483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Introduction to Quorum</a:t>
            </a:r>
            <a:r>
              <a:rPr baseline="30000" lang="en" sz="2400">
                <a:latin typeface="Open Sans"/>
                <a:ea typeface="Open Sans"/>
                <a:cs typeface="Open Sans"/>
                <a:sym typeface="Open Sans"/>
              </a:rPr>
              <a:t>®</a:t>
            </a:r>
            <a:r>
              <a:rPr lang="en" sz="2400">
                <a:latin typeface="Open Sans"/>
                <a:ea typeface="Open Sans"/>
                <a:cs typeface="Open Sans"/>
                <a:sym typeface="Open Sans"/>
              </a:rPr>
              <a:t> </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Setting 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Run Quorum</a:t>
            </a:r>
            <a:r>
              <a:rPr baseline="30000" lang="en" sz="2400">
                <a:solidFill>
                  <a:schemeClr val="dk1"/>
                </a:solidFill>
                <a:latin typeface="Open Sans"/>
                <a:ea typeface="Open Sans"/>
                <a:cs typeface="Open Sans"/>
                <a:sym typeface="Open Sans"/>
              </a:rPr>
              <a:t>®</a:t>
            </a:r>
            <a:r>
              <a:rPr lang="en" sz="2400">
                <a:solidFill>
                  <a:schemeClr val="dk1"/>
                </a:solidFill>
                <a:latin typeface="Open Sans"/>
                <a:ea typeface="Open Sans"/>
                <a:cs typeface="Open Sans"/>
                <a:sym typeface="Open Sans"/>
              </a:rPr>
              <a:t> &amp; The Marketplace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Solidity &amp; Smart Contracts</a:t>
            </a:r>
            <a:endParaRPr sz="24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Next Steps</a:t>
            </a:r>
            <a:endParaRPr sz="2400">
              <a:latin typeface="Open Sans"/>
              <a:ea typeface="Open Sans"/>
              <a:cs typeface="Open Sans"/>
              <a:sym typeface="Open Sans"/>
            </a:endParaRPr>
          </a:p>
        </p:txBody>
      </p:sp>
      <p:cxnSp>
        <p:nvCxnSpPr>
          <p:cNvPr id="70" name="Google Shape;70;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sp>
        <p:nvSpPr>
          <p:cNvPr id="71" name="Google Shape;71;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pic>
        <p:nvPicPr>
          <p:cNvPr id="72" name="Google Shape;72;p10"/>
          <p:cNvPicPr preferRelativeResize="0"/>
          <p:nvPr/>
        </p:nvPicPr>
        <p:blipFill>
          <a:blip r:embed="rId2">
            <a:alphaModFix/>
          </a:blip>
          <a:stretch>
            <a:fillRect/>
          </a:stretch>
        </p:blipFill>
        <p:spPr>
          <a:xfrm>
            <a:off x="152400" y="91863"/>
            <a:ext cx="1615275" cy="345675"/>
          </a:xfrm>
          <a:prstGeom prst="rect">
            <a:avLst/>
          </a:prstGeom>
          <a:noFill/>
          <a:ln>
            <a:noFill/>
          </a:ln>
        </p:spPr>
      </p:pic>
      <p:sp>
        <p:nvSpPr>
          <p:cNvPr id="73" name="Google Shape;73;p10"/>
          <p:cNvSpPr txBox="1"/>
          <p:nvPr/>
        </p:nvSpPr>
        <p:spPr>
          <a:xfrm>
            <a:off x="6025351" y="91900"/>
            <a:ext cx="29958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An Introduction to Quorum</a:t>
            </a:r>
            <a:r>
              <a:rPr b="1" baseline="30000" lang="en">
                <a:solidFill>
                  <a:srgbClr val="EAEAEA"/>
                </a:solidFill>
                <a:latin typeface="Open Sans"/>
                <a:ea typeface="Open Sans"/>
                <a:cs typeface="Open Sans"/>
                <a:sym typeface="Open Sans"/>
              </a:rPr>
              <a:t>®</a:t>
            </a:r>
            <a:endParaRPr b="1" baseline="30000">
              <a:solidFill>
                <a:srgbClr val="EAEAEA"/>
              </a:solidFill>
              <a:latin typeface="Open Sans"/>
              <a:ea typeface="Open Sans"/>
              <a:cs typeface="Open Sans"/>
              <a:sym typeface="Open Sans"/>
            </a:endParaRPr>
          </a:p>
        </p:txBody>
      </p:sp>
      <p:sp>
        <p:nvSpPr>
          <p:cNvPr id="74" name="Google Shape;74;p10"/>
          <p:cNvSpPr txBox="1"/>
          <p:nvPr/>
        </p:nvSpPr>
        <p:spPr>
          <a:xfrm>
            <a:off x="1806763" y="91900"/>
            <a:ext cx="3453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a:t>
            </a:r>
            <a:endParaRPr b="1" sz="1800">
              <a:solidFill>
                <a:srgbClr val="FFFFFF"/>
              </a:solidFill>
              <a:latin typeface="Open Sans"/>
              <a:ea typeface="Open Sans"/>
              <a:cs typeface="Open Sans"/>
              <a:sym typeface="Open Sans"/>
            </a:endParaRPr>
          </a:p>
        </p:txBody>
      </p:sp>
      <p:pic>
        <p:nvPicPr>
          <p:cNvPr id="75" name="Google Shape;75;p10"/>
          <p:cNvPicPr preferRelativeResize="0"/>
          <p:nvPr/>
        </p:nvPicPr>
        <p:blipFill rotWithShape="1">
          <a:blip r:embed="rId3">
            <a:alphaModFix/>
          </a:blip>
          <a:srcRect b="18850" l="0" r="0" t="0"/>
          <a:stretch/>
        </p:blipFill>
        <p:spPr>
          <a:xfrm>
            <a:off x="2034925" y="48275"/>
            <a:ext cx="1771650" cy="43285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76" name="Shape 76"/>
        <p:cNvGrpSpPr/>
        <p:nvPr/>
      </p:nvGrpSpPr>
      <p:grpSpPr>
        <a:xfrm>
          <a:off x="0" y="0"/>
          <a:ext cx="0" cy="0"/>
          <a:chOff x="0" y="0"/>
          <a:chExt cx="0" cy="0"/>
        </a:xfrm>
      </p:grpSpPr>
      <p:pic>
        <p:nvPicPr>
          <p:cNvPr id="77" name="Google Shape;77;p11"/>
          <p:cNvPicPr preferRelativeResize="0"/>
          <p:nvPr/>
        </p:nvPicPr>
        <p:blipFill rotWithShape="1">
          <a:blip r:embed="rId2">
            <a:alphaModFix/>
          </a:blip>
          <a:srcRect b="0" l="15934" r="11601" t="0"/>
          <a:stretch/>
        </p:blipFill>
        <p:spPr>
          <a:xfrm>
            <a:off x="0" y="0"/>
            <a:ext cx="9144000" cy="6858000"/>
          </a:xfrm>
          <a:prstGeom prst="rect">
            <a:avLst/>
          </a:prstGeom>
          <a:noFill/>
          <a:ln>
            <a:noFill/>
          </a:ln>
        </p:spPr>
      </p:pic>
      <p:sp>
        <p:nvSpPr>
          <p:cNvPr id="78" name="Google Shape;78;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11"/>
          <p:cNvSpPr txBox="1"/>
          <p:nvPr/>
        </p:nvSpPr>
        <p:spPr>
          <a:xfrm>
            <a:off x="403350" y="1980138"/>
            <a:ext cx="8337300" cy="387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4500">
                <a:solidFill>
                  <a:srgbClr val="EAEAEA"/>
                </a:solidFill>
                <a:latin typeface="Open Sans"/>
                <a:ea typeface="Open Sans"/>
                <a:cs typeface="Open Sans"/>
                <a:sym typeface="Open Sans"/>
              </a:rPr>
              <a:t>Blockchain Basics: </a:t>
            </a:r>
            <a:endParaRPr sz="4500">
              <a:solidFill>
                <a:srgbClr val="EAEAEA"/>
              </a:solidFill>
              <a:latin typeface="Open Sans"/>
              <a:ea typeface="Open Sans"/>
              <a:cs typeface="Open Sans"/>
              <a:sym typeface="Open Sans"/>
            </a:endParaRPr>
          </a:p>
          <a:p>
            <a:pPr indent="0" lvl="0" marL="0" rtl="0" algn="ctr">
              <a:spcBef>
                <a:spcPts val="0"/>
              </a:spcBef>
              <a:spcAft>
                <a:spcPts val="0"/>
              </a:spcAft>
              <a:buNone/>
            </a:pPr>
            <a:r>
              <a:t/>
            </a:r>
            <a:endParaRPr sz="1200">
              <a:solidFill>
                <a:srgbClr val="EAEAEA"/>
              </a:solidFill>
              <a:latin typeface="Open Sans"/>
              <a:ea typeface="Open Sans"/>
              <a:cs typeface="Open Sans"/>
              <a:sym typeface="Open Sans"/>
            </a:endParaRPr>
          </a:p>
          <a:p>
            <a:pPr indent="0" lvl="0" marL="0" rtl="0" algn="ctr">
              <a:spcBef>
                <a:spcPts val="0"/>
              </a:spcBef>
              <a:spcAft>
                <a:spcPts val="0"/>
              </a:spcAft>
              <a:buNone/>
            </a:pPr>
            <a:r>
              <a:rPr lang="en" sz="4500">
                <a:solidFill>
                  <a:srgbClr val="EAEAEA"/>
                </a:solidFill>
                <a:latin typeface="Open Sans"/>
                <a:ea typeface="Open Sans"/>
                <a:cs typeface="Open Sans"/>
                <a:sym typeface="Open Sans"/>
              </a:rPr>
              <a:t>An Introduction to Quorum</a:t>
            </a:r>
            <a:r>
              <a:rPr baseline="30000" lang="en" sz="4500">
                <a:solidFill>
                  <a:srgbClr val="EAEAEA"/>
                </a:solidFill>
                <a:latin typeface="Open Sans"/>
                <a:ea typeface="Open Sans"/>
                <a:cs typeface="Open Sans"/>
                <a:sym typeface="Open Sans"/>
              </a:rPr>
              <a:t>®</a:t>
            </a:r>
            <a:r>
              <a:rPr lang="en" sz="4500">
                <a:solidFill>
                  <a:srgbClr val="EAEAEA"/>
                </a:solidFill>
                <a:latin typeface="Open Sans"/>
                <a:ea typeface="Open Sans"/>
                <a:cs typeface="Open Sans"/>
                <a:sym typeface="Open Sans"/>
              </a:rPr>
              <a:t>, created by J.P. Morgan</a:t>
            </a:r>
            <a:endParaRPr sz="4500">
              <a:solidFill>
                <a:srgbClr val="EAEAEA"/>
              </a:solidFill>
              <a:latin typeface="Open Sans"/>
              <a:ea typeface="Open Sans"/>
              <a:cs typeface="Open Sans"/>
              <a:sym typeface="Open Sans"/>
            </a:endParaRPr>
          </a:p>
        </p:txBody>
      </p:sp>
      <p:sp>
        <p:nvSpPr>
          <p:cNvPr id="80" name="Google Shape;80;p11"/>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sp>
        <p:nvSpPr>
          <p:cNvPr id="81" name="Google Shape;81;p11"/>
          <p:cNvSpPr/>
          <p:nvPr/>
        </p:nvSpPr>
        <p:spPr>
          <a:xfrm>
            <a:off x="3623499" y="10402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82" name="Google Shape;82;p11"/>
          <p:cNvSpPr/>
          <p:nvPr/>
        </p:nvSpPr>
        <p:spPr>
          <a:xfrm rot="5400000">
            <a:off x="4317212" y="6453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83" name="Google Shape;83;p11"/>
          <p:cNvSpPr txBox="1"/>
          <p:nvPr/>
        </p:nvSpPr>
        <p:spPr>
          <a:xfrm>
            <a:off x="3778736" y="11836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pic>
        <p:nvPicPr>
          <p:cNvPr id="84" name="Google Shape;84;p11"/>
          <p:cNvPicPr preferRelativeResize="0"/>
          <p:nvPr/>
        </p:nvPicPr>
        <p:blipFill>
          <a:blip r:embed="rId3">
            <a:alphaModFix/>
          </a:blip>
          <a:stretch>
            <a:fillRect/>
          </a:stretch>
        </p:blipFill>
        <p:spPr>
          <a:xfrm>
            <a:off x="3154215" y="4948927"/>
            <a:ext cx="2835570" cy="606827"/>
          </a:xfrm>
          <a:prstGeom prst="rect">
            <a:avLst/>
          </a:prstGeom>
          <a:noFill/>
          <a:ln>
            <a:noFill/>
          </a:ln>
        </p:spPr>
      </p:pic>
      <p:cxnSp>
        <p:nvCxnSpPr>
          <p:cNvPr id="85" name="Google Shape;85;p11"/>
          <p:cNvCxnSpPr/>
          <p:nvPr/>
        </p:nvCxnSpPr>
        <p:spPr>
          <a:xfrm>
            <a:off x="2849400" y="4580825"/>
            <a:ext cx="3445200" cy="0"/>
          </a:xfrm>
          <a:prstGeom prst="straightConnector1">
            <a:avLst/>
          </a:prstGeom>
          <a:noFill/>
          <a:ln cap="flat" cmpd="sng" w="9525">
            <a:solidFill>
              <a:srgbClr val="EFEFEF"/>
            </a:solidFill>
            <a:prstDash val="solid"/>
            <a:round/>
            <a:headEnd len="med" w="med" type="none"/>
            <a:tailEnd len="med" w="med" type="none"/>
          </a:ln>
        </p:spPr>
      </p:cxnSp>
      <p:pic>
        <p:nvPicPr>
          <p:cNvPr id="86" name="Google Shape;86;p11"/>
          <p:cNvPicPr preferRelativeResize="0"/>
          <p:nvPr/>
        </p:nvPicPr>
        <p:blipFill>
          <a:blip r:embed="rId4">
            <a:alphaModFix/>
          </a:blip>
          <a:stretch>
            <a:fillRect/>
          </a:stretch>
        </p:blipFill>
        <p:spPr>
          <a:xfrm>
            <a:off x="3353050" y="5738150"/>
            <a:ext cx="2437900" cy="7340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2.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slideLayout" Target="../slideLayouts/slideLayout11.xml"/><Relationship Id="rId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6" name="Shape 46"/>
        <p:cNvGrpSpPr/>
        <p:nvPr/>
      </p:nvGrpSpPr>
      <p:grpSpPr>
        <a:xfrm>
          <a:off x="0" y="0"/>
          <a:ext cx="0" cy="0"/>
          <a:chOff x="0" y="0"/>
          <a:chExt cx="0" cy="0"/>
        </a:xfrm>
      </p:grpSpPr>
      <p:sp>
        <p:nvSpPr>
          <p:cNvPr id="47" name="Google Shape;47;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rtl="0" algn="r">
              <a:buNone/>
              <a:defRPr sz="1300">
                <a:solidFill>
                  <a:schemeClr val="tx1"/>
                </a:solidFill>
              </a:defRPr>
            </a:lvl1pPr>
            <a:lvl2pPr lvl="1" rtl="0" algn="r">
              <a:buNone/>
              <a:defRPr sz="1300">
                <a:solidFill>
                  <a:schemeClr val="tx1"/>
                </a:solidFill>
              </a:defRPr>
            </a:lvl2pPr>
            <a:lvl3pPr lvl="2" rtl="0" algn="r">
              <a:buNone/>
              <a:defRPr sz="1300">
                <a:solidFill>
                  <a:schemeClr val="tx1"/>
                </a:solidFill>
              </a:defRPr>
            </a:lvl3pPr>
            <a:lvl4pPr lvl="3" rtl="0" algn="r">
              <a:buNone/>
              <a:defRPr sz="1300">
                <a:solidFill>
                  <a:schemeClr val="tx1"/>
                </a:solidFill>
              </a:defRPr>
            </a:lvl4pPr>
            <a:lvl5pPr lvl="4" rtl="0" algn="r">
              <a:buNone/>
              <a:defRPr sz="1300">
                <a:solidFill>
                  <a:schemeClr val="tx1"/>
                </a:solidFill>
              </a:defRPr>
            </a:lvl5pPr>
            <a:lvl6pPr lvl="5" rtl="0" algn="r">
              <a:buNone/>
              <a:defRPr sz="1300">
                <a:solidFill>
                  <a:schemeClr val="tx1"/>
                </a:solidFill>
              </a:defRPr>
            </a:lvl6pPr>
            <a:lvl7pPr lvl="6" rtl="0" algn="r">
              <a:buNone/>
              <a:defRPr sz="1300">
                <a:solidFill>
                  <a:schemeClr val="tx1"/>
                </a:solidFill>
              </a:defRPr>
            </a:lvl7pPr>
            <a:lvl8pPr lvl="7" rtl="0" algn="r">
              <a:buNone/>
              <a:defRPr sz="1300">
                <a:solidFill>
                  <a:schemeClr val="tx1"/>
                </a:solidFill>
              </a:defRPr>
            </a:lvl8pPr>
            <a:lvl9pPr lvl="8" rtl="0"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 id="2147483658" r:id="rId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0.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0.xml"/><Relationship Id="rId3" Type="http://schemas.openxmlformats.org/officeDocument/2006/relationships/image" Target="../media/image13.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2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8.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4.png"/><Relationship Id="rId4" Type="http://schemas.openxmlformats.org/officeDocument/2006/relationships/image" Target="../media/image2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5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5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25.png"/><Relationship Id="rId4"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79.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2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3.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5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2.png"/><Relationship Id="rId4" Type="http://schemas.openxmlformats.org/officeDocument/2006/relationships/image" Target="../media/image26.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32.png"/><Relationship Id="rId4"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6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5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35.png"/><Relationship Id="rId4" Type="http://schemas.openxmlformats.org/officeDocument/2006/relationships/image" Target="../media/image34.png"/><Relationship Id="rId5" Type="http://schemas.openxmlformats.org/officeDocument/2006/relationships/image" Target="../media/image4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36.png"/><Relationship Id="rId4" Type="http://schemas.openxmlformats.org/officeDocument/2006/relationships/image" Target="../media/image39.png"/><Relationship Id="rId5" Type="http://schemas.openxmlformats.org/officeDocument/2006/relationships/image" Target="../media/image4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51.png"/><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2.png"/><Relationship Id="rId4" Type="http://schemas.openxmlformats.org/officeDocument/2006/relationships/image" Target="../media/image27.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4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60.png"/><Relationship Id="rId4" Type="http://schemas.openxmlformats.org/officeDocument/2006/relationships/image" Target="../media/image4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42.png"/><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4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54.png"/><Relationship Id="rId4"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53.png"/><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0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xml"/><Relationship Id="rId3" Type="http://schemas.openxmlformats.org/officeDocument/2006/relationships/image" Target="../media/image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03.png"/><Relationship Id="rId4" Type="http://schemas.openxmlformats.org/officeDocument/2006/relationships/image" Target="../media/image5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1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76.png"/><Relationship Id="rId4" Type="http://schemas.openxmlformats.org/officeDocument/2006/relationships/image" Target="../media/image6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9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62.png"/><Relationship Id="rId4" Type="http://schemas.openxmlformats.org/officeDocument/2006/relationships/image" Target="../media/image6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7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6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6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66.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6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6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8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7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74.png"/><Relationship Id="rId4" Type="http://schemas.openxmlformats.org/officeDocument/2006/relationships/image" Target="../media/image81.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9.xml"/><Relationship Id="rId3" Type="http://schemas.openxmlformats.org/officeDocument/2006/relationships/image" Target="../media/image7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7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77.png"/><Relationship Id="rId4" Type="http://schemas.openxmlformats.org/officeDocument/2006/relationships/image" Target="../media/image8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91.png"/><Relationship Id="rId4" Type="http://schemas.openxmlformats.org/officeDocument/2006/relationships/image" Target="../media/image8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3.xml"/><Relationship Id="rId3" Type="http://schemas.openxmlformats.org/officeDocument/2006/relationships/image" Target="../media/image83.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85.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8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84.png"/><Relationship Id="rId4" Type="http://schemas.openxmlformats.org/officeDocument/2006/relationships/image" Target="../media/image87.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9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92.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88.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0.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93.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94.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99.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9.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99.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95.png"/><Relationship Id="rId4" Type="http://schemas.openxmlformats.org/officeDocument/2006/relationships/image" Target="../media/image101.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96.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02.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98.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7.xml"/><Relationship Id="rId3" Type="http://schemas.openxmlformats.org/officeDocument/2006/relationships/image" Target="../media/image13.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 name="Shape 100"/>
        <p:cNvGrpSpPr/>
        <p:nvPr/>
      </p:nvGrpSpPr>
      <p:grpSpPr>
        <a:xfrm>
          <a:off x="0" y="0"/>
          <a:ext cx="0" cy="0"/>
          <a:chOff x="0" y="0"/>
          <a:chExt cx="0" cy="0"/>
        </a:xfrm>
      </p:grpSpPr>
      <p:sp>
        <p:nvSpPr>
          <p:cNvPr id="101" name="Google Shape;101;p14"/>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7" name="Shape 187"/>
        <p:cNvGrpSpPr/>
        <p:nvPr/>
      </p:nvGrpSpPr>
      <p:grpSpPr>
        <a:xfrm>
          <a:off x="0" y="0"/>
          <a:ext cx="0" cy="0"/>
          <a:chOff x="0" y="0"/>
          <a:chExt cx="0" cy="0"/>
        </a:xfrm>
      </p:grpSpPr>
      <p:sp>
        <p:nvSpPr>
          <p:cNvPr id="188" name="Google Shape;188;p23"/>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Part of being a developer is learning how to pick the right tools for the job, and how to put them together.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3000">
                <a:solidFill>
                  <a:schemeClr val="lt1"/>
                </a:solidFill>
                <a:latin typeface="Open Sans"/>
                <a:ea typeface="Open Sans"/>
                <a:cs typeface="Open Sans"/>
                <a:sym typeface="Open Sans"/>
              </a:rPr>
              <a:t>What tools are we going to use to recreate the Action you tried? </a:t>
            </a:r>
            <a:endParaRPr b="1" i="1" sz="3000">
              <a:solidFill>
                <a:schemeClr val="lt1"/>
              </a:solidFill>
              <a:latin typeface="Open Sans"/>
              <a:ea typeface="Open Sans"/>
              <a:cs typeface="Open Sans"/>
              <a:sym typeface="Open Sans"/>
            </a:endParaRPr>
          </a:p>
        </p:txBody>
      </p:sp>
      <p:sp>
        <p:nvSpPr>
          <p:cNvPr id="189" name="Google Shape;189;p23"/>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8" name="Shape 978"/>
        <p:cNvGrpSpPr/>
        <p:nvPr/>
      </p:nvGrpSpPr>
      <p:grpSpPr>
        <a:xfrm>
          <a:off x="0" y="0"/>
          <a:ext cx="0" cy="0"/>
          <a:chOff x="0" y="0"/>
          <a:chExt cx="0" cy="0"/>
        </a:xfrm>
      </p:grpSpPr>
      <p:pic>
        <p:nvPicPr>
          <p:cNvPr id="979" name="Google Shape;979;p113"/>
          <p:cNvPicPr preferRelativeResize="0"/>
          <p:nvPr/>
        </p:nvPicPr>
        <p:blipFill>
          <a:blip r:embed="rId3">
            <a:alphaModFix/>
          </a:blip>
          <a:stretch>
            <a:fillRect/>
          </a:stretch>
        </p:blipFill>
        <p:spPr>
          <a:xfrm>
            <a:off x="1520800" y="4419358"/>
            <a:ext cx="390525" cy="228600"/>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83" name="Shape 983"/>
        <p:cNvGrpSpPr/>
        <p:nvPr/>
      </p:nvGrpSpPr>
      <p:grpSpPr>
        <a:xfrm>
          <a:off x="0" y="0"/>
          <a:ext cx="0" cy="0"/>
          <a:chOff x="0" y="0"/>
          <a:chExt cx="0" cy="0"/>
        </a:xfrm>
      </p:grpSpPr>
      <p:sp>
        <p:nvSpPr>
          <p:cNvPr id="984" name="Google Shape;984;p114"/>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Next Steps</a:t>
            </a:r>
            <a:endParaRPr sz="3000"/>
          </a:p>
        </p:txBody>
      </p:sp>
      <p:grpSp>
        <p:nvGrpSpPr>
          <p:cNvPr id="985" name="Google Shape;985;p114"/>
          <p:cNvGrpSpPr/>
          <p:nvPr/>
        </p:nvGrpSpPr>
        <p:grpSpPr>
          <a:xfrm>
            <a:off x="1045725" y="2778475"/>
            <a:ext cx="7052550" cy="1104900"/>
            <a:chOff x="876675" y="2245025"/>
            <a:chExt cx="7052550" cy="1104900"/>
          </a:xfrm>
        </p:grpSpPr>
        <p:sp>
          <p:nvSpPr>
            <p:cNvPr id="986" name="Google Shape;986;p114"/>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987" name="Google Shape;987;p114"/>
            <p:cNvSpPr txBox="1"/>
            <p:nvPr/>
          </p:nvSpPr>
          <p:spPr>
            <a:xfrm>
              <a:off x="1714725" y="2245025"/>
              <a:ext cx="6214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General Documentation for Actions: </a:t>
              </a:r>
              <a:r>
                <a:rPr b="1" lang="en" sz="2400" u="sng">
                  <a:solidFill>
                    <a:srgbClr val="353535"/>
                  </a:solidFill>
                  <a:latin typeface="Open Sans"/>
                  <a:ea typeface="Open Sans"/>
                  <a:cs typeface="Open Sans"/>
                  <a:sym typeface="Open Sans"/>
                </a:rPr>
                <a:t>mlhlocal.host/actions-documentation</a:t>
              </a:r>
              <a:endParaRPr b="1" sz="2400" u="sng">
                <a:solidFill>
                  <a:srgbClr val="353535"/>
                </a:solidFill>
                <a:latin typeface="Open Sans"/>
                <a:ea typeface="Open Sans"/>
                <a:cs typeface="Open Sans"/>
                <a:sym typeface="Open Sans"/>
              </a:endParaRPr>
            </a:p>
          </p:txBody>
        </p:sp>
      </p:grpSp>
      <p:grpSp>
        <p:nvGrpSpPr>
          <p:cNvPr id="988" name="Google Shape;988;p114"/>
          <p:cNvGrpSpPr/>
          <p:nvPr/>
        </p:nvGrpSpPr>
        <p:grpSpPr>
          <a:xfrm>
            <a:off x="1045725" y="4149025"/>
            <a:ext cx="7052550" cy="752400"/>
            <a:chOff x="876675" y="3397975"/>
            <a:chExt cx="7052550" cy="752400"/>
          </a:xfrm>
        </p:grpSpPr>
        <p:sp>
          <p:nvSpPr>
            <p:cNvPr id="989" name="Google Shape;989;p114"/>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990" name="Google Shape;990;p114"/>
            <p:cNvSpPr txBox="1"/>
            <p:nvPr/>
          </p:nvSpPr>
          <p:spPr>
            <a:xfrm>
              <a:off x="1714725" y="3397975"/>
              <a:ext cx="621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Cloud Documentation: </a:t>
              </a:r>
              <a:r>
                <a:rPr b="1" lang="en" sz="2400" u="sng">
                  <a:solidFill>
                    <a:srgbClr val="353535"/>
                  </a:solidFill>
                  <a:latin typeface="Open Sans"/>
                  <a:ea typeface="Open Sans"/>
                  <a:cs typeface="Open Sans"/>
                  <a:sym typeface="Open Sans"/>
                </a:rPr>
                <a:t>mlhlocal.host/gcp-documentation</a:t>
              </a:r>
              <a:endParaRPr b="1" sz="2400" u="sng">
                <a:solidFill>
                  <a:srgbClr val="353535"/>
                </a:solidFill>
                <a:latin typeface="Open Sans"/>
                <a:ea typeface="Open Sans"/>
                <a:cs typeface="Open Sans"/>
                <a:sym typeface="Open Sans"/>
              </a:endParaRPr>
            </a:p>
          </p:txBody>
        </p:sp>
      </p:grpSp>
      <p:grpSp>
        <p:nvGrpSpPr>
          <p:cNvPr id="991" name="Google Shape;991;p114"/>
          <p:cNvGrpSpPr/>
          <p:nvPr/>
        </p:nvGrpSpPr>
        <p:grpSpPr>
          <a:xfrm>
            <a:off x="1045725" y="5275450"/>
            <a:ext cx="7052550" cy="752400"/>
            <a:chOff x="876675" y="4683200"/>
            <a:chExt cx="7052550" cy="752400"/>
          </a:xfrm>
        </p:grpSpPr>
        <p:sp>
          <p:nvSpPr>
            <p:cNvPr id="992" name="Google Shape;992;p114"/>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993" name="Google Shape;993;p114"/>
            <p:cNvSpPr txBox="1"/>
            <p:nvPr/>
          </p:nvSpPr>
          <p:spPr>
            <a:xfrm>
              <a:off x="1714725" y="4683200"/>
              <a:ext cx="621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Run your own MLH Localhost Module! </a:t>
              </a:r>
              <a:endParaRPr sz="2400">
                <a:solidFill>
                  <a:srgbClr val="353535"/>
                </a:solidFill>
                <a:latin typeface="Open Sans"/>
                <a:ea typeface="Open Sans"/>
                <a:cs typeface="Open Sans"/>
                <a:sym typeface="Open Sans"/>
              </a:endParaRPr>
            </a:p>
          </p:txBody>
        </p:sp>
      </p:grpSp>
      <p:sp>
        <p:nvSpPr>
          <p:cNvPr id="994" name="Google Shape;994;p114"/>
          <p:cNvSpPr txBox="1"/>
          <p:nvPr/>
        </p:nvSpPr>
        <p:spPr>
          <a:xfrm>
            <a:off x="161550" y="16496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Where to go from here...</a:t>
            </a:r>
            <a:endParaRPr b="1" i="1" sz="3000">
              <a:solidFill>
                <a:srgbClr val="353535"/>
              </a:solidFill>
              <a:latin typeface="Open Sans"/>
              <a:ea typeface="Open Sans"/>
              <a:cs typeface="Open Sans"/>
              <a:sym typeface="Open Sans"/>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98" name="Shape 998"/>
        <p:cNvGrpSpPr/>
        <p:nvPr/>
      </p:nvGrpSpPr>
      <p:grpSpPr>
        <a:xfrm>
          <a:off x="0" y="0"/>
          <a:ext cx="0" cy="0"/>
          <a:chOff x="0" y="0"/>
          <a:chExt cx="0" cy="0"/>
        </a:xfrm>
      </p:grpSpPr>
      <p:sp>
        <p:nvSpPr>
          <p:cNvPr id="999" name="Google Shape;999;p115"/>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Keep Learning: Practice Problems for Later</a:t>
            </a:r>
            <a:endParaRPr sz="3000"/>
          </a:p>
        </p:txBody>
      </p:sp>
      <p:sp>
        <p:nvSpPr>
          <p:cNvPr id="1000" name="Google Shape;1000;p115"/>
          <p:cNvSpPr/>
          <p:nvPr/>
        </p:nvSpPr>
        <p:spPr>
          <a:xfrm rot="5400000">
            <a:off x="3204700" y="854625"/>
            <a:ext cx="2637300" cy="8254800"/>
          </a:xfrm>
          <a:prstGeom prst="chevron">
            <a:avLst>
              <a:gd fmla="val 20758"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15"/>
          <p:cNvSpPr/>
          <p:nvPr/>
        </p:nvSpPr>
        <p:spPr>
          <a:xfrm rot="5400000">
            <a:off x="3420175" y="-1033850"/>
            <a:ext cx="2216700" cy="82653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15"/>
          <p:cNvSpPr txBox="1"/>
          <p:nvPr/>
        </p:nvSpPr>
        <p:spPr>
          <a:xfrm>
            <a:off x="464425" y="201670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1: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rgbClr val="FFFFFF"/>
                </a:solidFill>
                <a:latin typeface="Open Sans"/>
                <a:ea typeface="Open Sans"/>
                <a:cs typeface="Open Sans"/>
                <a:sym typeface="Open Sans"/>
              </a:rPr>
              <a:t>Make the responses returned by the program vary more than "positive," "neutral," or "negative." </a:t>
            </a:r>
            <a:endParaRPr sz="2200">
              <a:solidFill>
                <a:srgbClr val="FFFFFF"/>
              </a:solidFill>
              <a:latin typeface="Open Sans"/>
              <a:ea typeface="Open Sans"/>
              <a:cs typeface="Open Sans"/>
              <a:sym typeface="Open Sans"/>
            </a:endParaRPr>
          </a:p>
        </p:txBody>
      </p:sp>
      <p:sp>
        <p:nvSpPr>
          <p:cNvPr id="1003" name="Google Shape;1003;p115"/>
          <p:cNvSpPr txBox="1"/>
          <p:nvPr/>
        </p:nvSpPr>
        <p:spPr>
          <a:xfrm>
            <a:off x="464425" y="4081550"/>
            <a:ext cx="8128200" cy="2164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400">
                <a:solidFill>
                  <a:srgbClr val="FFD966"/>
                </a:solidFill>
                <a:latin typeface="Open Sans"/>
                <a:ea typeface="Open Sans"/>
                <a:cs typeface="Open Sans"/>
                <a:sym typeface="Open Sans"/>
              </a:rPr>
              <a:t>Extra Practice Problem 2: </a:t>
            </a:r>
            <a:endParaRPr sz="2400">
              <a:solidFill>
                <a:srgbClr val="FFD966"/>
              </a:solidFill>
              <a:latin typeface="Open Sans"/>
              <a:ea typeface="Open Sans"/>
              <a:cs typeface="Open Sans"/>
              <a:sym typeface="Open Sans"/>
            </a:endParaRPr>
          </a:p>
          <a:p>
            <a:pPr indent="0" lvl="0" marL="0" rtl="0" algn="ctr">
              <a:lnSpc>
                <a:spcPct val="115000"/>
              </a:lnSpc>
              <a:spcBef>
                <a:spcPts val="1000"/>
              </a:spcBef>
              <a:spcAft>
                <a:spcPts val="1000"/>
              </a:spcAft>
              <a:buNone/>
            </a:pPr>
            <a:r>
              <a:rPr lang="en" sz="2200">
                <a:solidFill>
                  <a:srgbClr val="FFFFFF"/>
                </a:solidFill>
                <a:latin typeface="Open Sans"/>
                <a:ea typeface="Open Sans"/>
                <a:cs typeface="Open Sans"/>
                <a:sym typeface="Open Sans"/>
              </a:rPr>
              <a:t>Embed your Action into a web page! </a:t>
            </a:r>
            <a:endParaRPr sz="2200">
              <a:solidFill>
                <a:srgbClr val="FFFFFF"/>
              </a:solidFill>
              <a:latin typeface="Open Sans"/>
              <a:ea typeface="Open Sans"/>
              <a:cs typeface="Open Sans"/>
              <a:sym typeface="Open Sans"/>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07" name="Shape 1007"/>
        <p:cNvGrpSpPr/>
        <p:nvPr/>
      </p:nvGrpSpPr>
      <p:grpSpPr>
        <a:xfrm>
          <a:off x="0" y="0"/>
          <a:ext cx="0" cy="0"/>
          <a:chOff x="0" y="0"/>
          <a:chExt cx="0" cy="0"/>
        </a:xfrm>
      </p:grpSpPr>
      <p:sp>
        <p:nvSpPr>
          <p:cNvPr id="1008" name="Google Shape;1008;p116"/>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v.0.0.1</a:t>
            </a:r>
            <a:endParaRPr sz="1000">
              <a:solidFill>
                <a:schemeClr val="lt1"/>
              </a:solidFill>
              <a:latin typeface="Open Sans"/>
              <a:ea typeface="Open Sans"/>
              <a:cs typeface="Open Sans"/>
              <a:sym typeface="Open Sans"/>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3" name="Shape 193"/>
        <p:cNvGrpSpPr/>
        <p:nvPr/>
      </p:nvGrpSpPr>
      <p:grpSpPr>
        <a:xfrm>
          <a:off x="0" y="0"/>
          <a:ext cx="0" cy="0"/>
          <a:chOff x="0" y="0"/>
          <a:chExt cx="0" cy="0"/>
        </a:xfrm>
      </p:grpSpPr>
      <p:sp>
        <p:nvSpPr>
          <p:cNvPr id="194" name="Google Shape;194;p24"/>
          <p:cNvSpPr txBox="1"/>
          <p:nvPr/>
        </p:nvSpPr>
        <p:spPr>
          <a:xfrm>
            <a:off x="722525" y="1610038"/>
            <a:ext cx="76989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000">
              <a:latin typeface="Open Sans"/>
              <a:ea typeface="Open Sans"/>
              <a:cs typeface="Open Sans"/>
              <a:sym typeface="Open Sans"/>
            </a:endParaRPr>
          </a:p>
        </p:txBody>
      </p:sp>
      <p:sp>
        <p:nvSpPr>
          <p:cNvPr id="195" name="Google Shape;195;p24"/>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 tools are we going to use? </a:t>
            </a:r>
            <a:endParaRPr b="1" sz="3000">
              <a:latin typeface="Open Sans"/>
              <a:ea typeface="Open Sans"/>
              <a:cs typeface="Open Sans"/>
              <a:sym typeface="Open Sans"/>
            </a:endParaRPr>
          </a:p>
        </p:txBody>
      </p:sp>
      <p:pic>
        <p:nvPicPr>
          <p:cNvPr id="196" name="Google Shape;196;p24"/>
          <p:cNvPicPr preferRelativeResize="0"/>
          <p:nvPr/>
        </p:nvPicPr>
        <p:blipFill>
          <a:blip r:embed="rId3">
            <a:alphaModFix/>
          </a:blip>
          <a:stretch>
            <a:fillRect/>
          </a:stretch>
        </p:blipFill>
        <p:spPr>
          <a:xfrm>
            <a:off x="6398875" y="3869450"/>
            <a:ext cx="2354625" cy="2354625"/>
          </a:xfrm>
          <a:prstGeom prst="rect">
            <a:avLst/>
          </a:prstGeom>
          <a:noFill/>
          <a:ln>
            <a:noFill/>
          </a:ln>
        </p:spPr>
      </p:pic>
      <p:grpSp>
        <p:nvGrpSpPr>
          <p:cNvPr id="197" name="Google Shape;197;p24"/>
          <p:cNvGrpSpPr/>
          <p:nvPr/>
        </p:nvGrpSpPr>
        <p:grpSpPr>
          <a:xfrm>
            <a:off x="128625" y="1902364"/>
            <a:ext cx="2892598" cy="1862942"/>
            <a:chOff x="174710" y="3371420"/>
            <a:chExt cx="4195211" cy="1763482"/>
          </a:xfrm>
        </p:grpSpPr>
        <p:grpSp>
          <p:nvGrpSpPr>
            <p:cNvPr id="198" name="Google Shape;198;p24"/>
            <p:cNvGrpSpPr/>
            <p:nvPr/>
          </p:nvGrpSpPr>
          <p:grpSpPr>
            <a:xfrm>
              <a:off x="174712" y="3824483"/>
              <a:ext cx="4195208" cy="1310419"/>
              <a:chOff x="160490" y="202883"/>
              <a:chExt cx="5525100" cy="1310419"/>
            </a:xfrm>
          </p:grpSpPr>
          <p:sp>
            <p:nvSpPr>
              <p:cNvPr id="199" name="Google Shape;199;p24"/>
              <p:cNvSpPr/>
              <p:nvPr/>
            </p:nvSpPr>
            <p:spPr>
              <a:xfrm>
                <a:off x="160490" y="202883"/>
                <a:ext cx="5525100" cy="1267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00" name="Google Shape;200;p24"/>
              <p:cNvSpPr txBox="1"/>
              <p:nvPr/>
            </p:nvSpPr>
            <p:spPr>
              <a:xfrm>
                <a:off x="240437" y="271602"/>
                <a:ext cx="5367000" cy="1241700"/>
              </a:xfrm>
              <a:prstGeom prst="rect">
                <a:avLst/>
              </a:prstGeom>
              <a:noFill/>
              <a:ln>
                <a:noFill/>
              </a:ln>
            </p:spPr>
            <p:txBody>
              <a:bodyPr anchorCtr="0" anchor="t" bIns="50800" lIns="50800" spcFirstLastPara="1" rIns="50800" wrap="square" tIns="50800">
                <a:noAutofit/>
              </a:bodyPr>
              <a:lstStyle/>
              <a:p>
                <a:pPr indent="0" lvl="0" marL="0" rtl="0" algn="just">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A programming language used for many different types of apps</a:t>
                </a:r>
                <a:endParaRPr b="1" sz="1800" u="sng">
                  <a:solidFill>
                    <a:srgbClr val="FFFFFF"/>
                  </a:solidFill>
                  <a:latin typeface="Open Sans"/>
                  <a:ea typeface="Open Sans"/>
                  <a:cs typeface="Open Sans"/>
                  <a:sym typeface="Open Sans"/>
                </a:endParaRPr>
              </a:p>
            </p:txBody>
          </p:sp>
        </p:grpSp>
        <p:sp>
          <p:nvSpPr>
            <p:cNvPr id="201" name="Google Shape;201;p24"/>
            <p:cNvSpPr/>
            <p:nvPr/>
          </p:nvSpPr>
          <p:spPr>
            <a:xfrm>
              <a:off x="174710" y="3371420"/>
              <a:ext cx="4195200" cy="45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JavaScript</a:t>
              </a:r>
              <a:endParaRPr b="1" i="0" sz="1800" u="none" cap="none" strike="noStrike">
                <a:solidFill>
                  <a:srgbClr val="FFD966"/>
                </a:solidFill>
                <a:latin typeface="Open Sans"/>
                <a:ea typeface="Open Sans"/>
                <a:cs typeface="Open Sans"/>
                <a:sym typeface="Open Sans"/>
              </a:endParaRPr>
            </a:p>
          </p:txBody>
        </p:sp>
      </p:grpSp>
      <p:grpSp>
        <p:nvGrpSpPr>
          <p:cNvPr id="202" name="Google Shape;202;p24"/>
          <p:cNvGrpSpPr/>
          <p:nvPr/>
        </p:nvGrpSpPr>
        <p:grpSpPr>
          <a:xfrm>
            <a:off x="3121296" y="1902354"/>
            <a:ext cx="2901408" cy="1817957"/>
            <a:chOff x="174710" y="3371420"/>
            <a:chExt cx="4195211" cy="1720898"/>
          </a:xfrm>
        </p:grpSpPr>
        <p:grpSp>
          <p:nvGrpSpPr>
            <p:cNvPr id="203" name="Google Shape;203;p24"/>
            <p:cNvGrpSpPr/>
            <p:nvPr/>
          </p:nvGrpSpPr>
          <p:grpSpPr>
            <a:xfrm>
              <a:off x="174712" y="3824518"/>
              <a:ext cx="4195208" cy="1267800"/>
              <a:chOff x="160490" y="202918"/>
              <a:chExt cx="5525100" cy="1267800"/>
            </a:xfrm>
          </p:grpSpPr>
          <p:sp>
            <p:nvSpPr>
              <p:cNvPr id="204" name="Google Shape;204;p24"/>
              <p:cNvSpPr/>
              <p:nvPr/>
            </p:nvSpPr>
            <p:spPr>
              <a:xfrm>
                <a:off x="160490" y="202918"/>
                <a:ext cx="5525100" cy="1267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05" name="Google Shape;205;p24"/>
              <p:cNvSpPr txBox="1"/>
              <p:nvPr/>
            </p:nvSpPr>
            <p:spPr>
              <a:xfrm>
                <a:off x="240462" y="271596"/>
                <a:ext cx="5367000" cy="1080600"/>
              </a:xfrm>
              <a:prstGeom prst="rect">
                <a:avLst/>
              </a:prstGeom>
              <a:noFill/>
              <a:ln>
                <a:noFill/>
              </a:ln>
            </p:spPr>
            <p:txBody>
              <a:bodyPr anchorCtr="0" anchor="t" bIns="50800" lIns="50800" spcFirstLastPara="1" rIns="50800" wrap="square" tIns="50800">
                <a:noAutofit/>
              </a:bodyPr>
              <a:lstStyle/>
              <a:p>
                <a:pPr indent="0" lvl="0" marL="0" rtl="0" algn="just">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A set of tools and services for creating applications that are connected to the web</a:t>
                </a:r>
                <a:endParaRPr b="1" sz="1800" u="sng">
                  <a:solidFill>
                    <a:srgbClr val="FFFFFF"/>
                  </a:solidFill>
                  <a:latin typeface="Open Sans"/>
                  <a:ea typeface="Open Sans"/>
                  <a:cs typeface="Open Sans"/>
                  <a:sym typeface="Open Sans"/>
                </a:endParaRPr>
              </a:p>
            </p:txBody>
          </p:sp>
        </p:grpSp>
        <p:sp>
          <p:nvSpPr>
            <p:cNvPr id="206" name="Google Shape;206;p24"/>
            <p:cNvSpPr/>
            <p:nvPr/>
          </p:nvSpPr>
          <p:spPr>
            <a:xfrm>
              <a:off x="174710" y="3371420"/>
              <a:ext cx="4195200" cy="45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Google Cloud Platform</a:t>
              </a:r>
              <a:endParaRPr b="1" i="0" sz="1800" u="none" cap="none" strike="noStrike">
                <a:solidFill>
                  <a:srgbClr val="FFD966"/>
                </a:solidFill>
                <a:latin typeface="Open Sans"/>
                <a:ea typeface="Open Sans"/>
                <a:cs typeface="Open Sans"/>
                <a:sym typeface="Open Sans"/>
              </a:endParaRPr>
            </a:p>
          </p:txBody>
        </p:sp>
      </p:grpSp>
      <p:grpSp>
        <p:nvGrpSpPr>
          <p:cNvPr id="207" name="Google Shape;207;p24"/>
          <p:cNvGrpSpPr/>
          <p:nvPr/>
        </p:nvGrpSpPr>
        <p:grpSpPr>
          <a:xfrm>
            <a:off x="6122769" y="1902360"/>
            <a:ext cx="2906860" cy="1817940"/>
            <a:chOff x="174707" y="3371420"/>
            <a:chExt cx="4195208" cy="1720882"/>
          </a:xfrm>
        </p:grpSpPr>
        <p:grpSp>
          <p:nvGrpSpPr>
            <p:cNvPr id="208" name="Google Shape;208;p24"/>
            <p:cNvGrpSpPr/>
            <p:nvPr/>
          </p:nvGrpSpPr>
          <p:grpSpPr>
            <a:xfrm>
              <a:off x="174707" y="3824487"/>
              <a:ext cx="4195208" cy="1267815"/>
              <a:chOff x="160483" y="202887"/>
              <a:chExt cx="5525100" cy="1267815"/>
            </a:xfrm>
          </p:grpSpPr>
          <p:sp>
            <p:nvSpPr>
              <p:cNvPr id="209" name="Google Shape;209;p24"/>
              <p:cNvSpPr/>
              <p:nvPr/>
            </p:nvSpPr>
            <p:spPr>
              <a:xfrm>
                <a:off x="160483" y="202887"/>
                <a:ext cx="5525100" cy="1267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10" name="Google Shape;210;p24"/>
              <p:cNvSpPr txBox="1"/>
              <p:nvPr/>
            </p:nvSpPr>
            <p:spPr>
              <a:xfrm>
                <a:off x="240437" y="271602"/>
                <a:ext cx="5367000" cy="1199100"/>
              </a:xfrm>
              <a:prstGeom prst="rect">
                <a:avLst/>
              </a:prstGeom>
              <a:noFill/>
              <a:ln>
                <a:noFill/>
              </a:ln>
            </p:spPr>
            <p:txBody>
              <a:bodyPr anchorCtr="0" anchor="t" bIns="50800" lIns="50800" spcFirstLastPara="1" rIns="50800" wrap="square" tIns="50800">
                <a:noAutofit/>
              </a:bodyPr>
              <a:lstStyle/>
              <a:p>
                <a:pPr indent="0" lvl="0" marL="0" rtl="0" algn="just">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Twitter’s developer platform that allows programmatic interactions with Twitter</a:t>
                </a:r>
                <a:endParaRPr b="1" sz="1800" u="sng">
                  <a:solidFill>
                    <a:srgbClr val="FFFFFF"/>
                  </a:solidFill>
                  <a:latin typeface="Open Sans"/>
                  <a:ea typeface="Open Sans"/>
                  <a:cs typeface="Open Sans"/>
                  <a:sym typeface="Open Sans"/>
                </a:endParaRPr>
              </a:p>
            </p:txBody>
          </p:sp>
        </p:grpSp>
        <p:sp>
          <p:nvSpPr>
            <p:cNvPr id="211" name="Google Shape;211;p24"/>
            <p:cNvSpPr/>
            <p:nvPr/>
          </p:nvSpPr>
          <p:spPr>
            <a:xfrm>
              <a:off x="174710" y="3371420"/>
              <a:ext cx="4195200" cy="45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The Twitter API</a:t>
              </a:r>
              <a:endParaRPr b="1" i="0" sz="1800" u="none" cap="none" strike="noStrike">
                <a:solidFill>
                  <a:srgbClr val="FFD966"/>
                </a:solidFill>
                <a:latin typeface="Open Sans"/>
                <a:ea typeface="Open Sans"/>
                <a:cs typeface="Open Sans"/>
                <a:sym typeface="Open Sans"/>
              </a:endParaRPr>
            </a:p>
          </p:txBody>
        </p:sp>
      </p:grpSp>
      <p:grpSp>
        <p:nvGrpSpPr>
          <p:cNvPr id="212" name="Google Shape;212;p24"/>
          <p:cNvGrpSpPr/>
          <p:nvPr/>
        </p:nvGrpSpPr>
        <p:grpSpPr>
          <a:xfrm>
            <a:off x="128624" y="3943127"/>
            <a:ext cx="2892598" cy="1862936"/>
            <a:chOff x="174710" y="3371420"/>
            <a:chExt cx="4195211" cy="2080563"/>
          </a:xfrm>
        </p:grpSpPr>
        <p:grpSp>
          <p:nvGrpSpPr>
            <p:cNvPr id="213" name="Google Shape;213;p24"/>
            <p:cNvGrpSpPr/>
            <p:nvPr/>
          </p:nvGrpSpPr>
          <p:grpSpPr>
            <a:xfrm>
              <a:off x="174712" y="3824483"/>
              <a:ext cx="4195208" cy="1627500"/>
              <a:chOff x="160490" y="202883"/>
              <a:chExt cx="5525100" cy="1627500"/>
            </a:xfrm>
          </p:grpSpPr>
          <p:sp>
            <p:nvSpPr>
              <p:cNvPr id="214" name="Google Shape;214;p24"/>
              <p:cNvSpPr/>
              <p:nvPr/>
            </p:nvSpPr>
            <p:spPr>
              <a:xfrm>
                <a:off x="160490" y="202883"/>
                <a:ext cx="5525100" cy="16275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15" name="Google Shape;215;p24"/>
              <p:cNvSpPr txBox="1"/>
              <p:nvPr/>
            </p:nvSpPr>
            <p:spPr>
              <a:xfrm>
                <a:off x="240427" y="271596"/>
                <a:ext cx="5367000" cy="1089300"/>
              </a:xfrm>
              <a:prstGeom prst="rect">
                <a:avLst/>
              </a:prstGeom>
              <a:noFill/>
              <a:ln>
                <a:noFill/>
              </a:ln>
            </p:spPr>
            <p:txBody>
              <a:bodyPr anchorCtr="0" anchor="t" bIns="50800" lIns="50800" spcFirstLastPara="1" rIns="50800" wrap="square" tIns="50800">
                <a:noAutofit/>
              </a:bodyPr>
              <a:lstStyle/>
              <a:p>
                <a:pPr indent="0" lvl="0" marL="0" rtl="0" algn="just">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A Google service that enables you to create Actions for Google Assistant</a:t>
                </a:r>
                <a:endParaRPr b="1" sz="1800" u="sng">
                  <a:solidFill>
                    <a:srgbClr val="FFFFFF"/>
                  </a:solidFill>
                  <a:latin typeface="Open Sans"/>
                  <a:ea typeface="Open Sans"/>
                  <a:cs typeface="Open Sans"/>
                  <a:sym typeface="Open Sans"/>
                </a:endParaRPr>
              </a:p>
            </p:txBody>
          </p:sp>
        </p:grpSp>
        <p:sp>
          <p:nvSpPr>
            <p:cNvPr id="216" name="Google Shape;216;p24"/>
            <p:cNvSpPr/>
            <p:nvPr/>
          </p:nvSpPr>
          <p:spPr>
            <a:xfrm>
              <a:off x="174710" y="3371420"/>
              <a:ext cx="4195200" cy="45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Actions on Google</a:t>
              </a:r>
              <a:endParaRPr b="1" i="0" sz="1800" u="none" cap="none" strike="noStrike">
                <a:solidFill>
                  <a:srgbClr val="FFD966"/>
                </a:solidFill>
                <a:latin typeface="Open Sans"/>
                <a:ea typeface="Open Sans"/>
                <a:cs typeface="Open Sans"/>
                <a:sym typeface="Open Sans"/>
              </a:endParaRPr>
            </a:p>
          </p:txBody>
        </p:sp>
      </p:grpSp>
      <p:grpSp>
        <p:nvGrpSpPr>
          <p:cNvPr id="217" name="Google Shape;217;p24"/>
          <p:cNvGrpSpPr/>
          <p:nvPr/>
        </p:nvGrpSpPr>
        <p:grpSpPr>
          <a:xfrm>
            <a:off x="3125699" y="3943127"/>
            <a:ext cx="2892598" cy="1862936"/>
            <a:chOff x="174710" y="3371420"/>
            <a:chExt cx="4195211" cy="2080563"/>
          </a:xfrm>
        </p:grpSpPr>
        <p:grpSp>
          <p:nvGrpSpPr>
            <p:cNvPr id="218" name="Google Shape;218;p24"/>
            <p:cNvGrpSpPr/>
            <p:nvPr/>
          </p:nvGrpSpPr>
          <p:grpSpPr>
            <a:xfrm>
              <a:off x="174712" y="3824483"/>
              <a:ext cx="4195208" cy="1627500"/>
              <a:chOff x="160490" y="202883"/>
              <a:chExt cx="5525100" cy="1627500"/>
            </a:xfrm>
          </p:grpSpPr>
          <p:sp>
            <p:nvSpPr>
              <p:cNvPr id="219" name="Google Shape;219;p24"/>
              <p:cNvSpPr/>
              <p:nvPr/>
            </p:nvSpPr>
            <p:spPr>
              <a:xfrm>
                <a:off x="160490" y="202883"/>
                <a:ext cx="5525100" cy="16275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220" name="Google Shape;220;p24"/>
              <p:cNvSpPr txBox="1"/>
              <p:nvPr/>
            </p:nvSpPr>
            <p:spPr>
              <a:xfrm>
                <a:off x="240427" y="271590"/>
                <a:ext cx="5367000" cy="781800"/>
              </a:xfrm>
              <a:prstGeom prst="rect">
                <a:avLst/>
              </a:prstGeom>
              <a:noFill/>
              <a:ln>
                <a:noFill/>
              </a:ln>
            </p:spPr>
            <p:txBody>
              <a:bodyPr anchorCtr="0" anchor="t" bIns="50800" lIns="50800" spcFirstLastPara="1" rIns="50800" wrap="square" tIns="50800">
                <a:noAutofit/>
              </a:bodyPr>
              <a:lstStyle/>
              <a:p>
                <a:pPr indent="0" lvl="0" marL="0" rtl="0" algn="just">
                  <a:lnSpc>
                    <a:spcPct val="125454"/>
                  </a:lnSpc>
                  <a:spcBef>
                    <a:spcPts val="0"/>
                  </a:spcBef>
                  <a:spcAft>
                    <a:spcPts val="1000"/>
                  </a:spcAft>
                  <a:buClr>
                    <a:srgbClr val="000000"/>
                  </a:buClr>
                  <a:buSzPts val="1100"/>
                  <a:buFont typeface="Arial"/>
                  <a:buNone/>
                </a:pPr>
                <a:r>
                  <a:rPr lang="en" sz="1600">
                    <a:solidFill>
                      <a:srgbClr val="FFFFFF"/>
                    </a:solidFill>
                    <a:latin typeface="Open Sans"/>
                    <a:ea typeface="Open Sans"/>
                    <a:cs typeface="Open Sans"/>
                    <a:sym typeface="Open Sans"/>
                  </a:rPr>
                  <a:t>A Google service that enables you to easily create conversational interfaces for your Actions</a:t>
                </a:r>
                <a:endParaRPr b="1" sz="1800" u="sng">
                  <a:solidFill>
                    <a:srgbClr val="FFFFFF"/>
                  </a:solidFill>
                  <a:latin typeface="Open Sans"/>
                  <a:ea typeface="Open Sans"/>
                  <a:cs typeface="Open Sans"/>
                  <a:sym typeface="Open Sans"/>
                </a:endParaRPr>
              </a:p>
            </p:txBody>
          </p:sp>
        </p:grpSp>
        <p:sp>
          <p:nvSpPr>
            <p:cNvPr id="221" name="Google Shape;221;p24"/>
            <p:cNvSpPr/>
            <p:nvPr/>
          </p:nvSpPr>
          <p:spPr>
            <a:xfrm>
              <a:off x="174710" y="3371420"/>
              <a:ext cx="4195200" cy="453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Dialogflow</a:t>
              </a:r>
              <a:endParaRPr b="1" i="0" sz="1800" u="none" cap="none" strike="noStrike">
                <a:solidFill>
                  <a:srgbClr val="FFD966"/>
                </a:solidFill>
                <a:latin typeface="Open Sans"/>
                <a:ea typeface="Open Sans"/>
                <a:cs typeface="Open Sans"/>
                <a:sym typeface="Open Sans"/>
              </a:endParaRPr>
            </a:p>
          </p:txBody>
        </p:sp>
      </p:gr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5" name="Shape 225"/>
        <p:cNvGrpSpPr/>
        <p:nvPr/>
      </p:nvGrpSpPr>
      <p:grpSpPr>
        <a:xfrm>
          <a:off x="0" y="0"/>
          <a:ext cx="0" cy="0"/>
          <a:chOff x="0" y="0"/>
          <a:chExt cx="0" cy="0"/>
        </a:xfrm>
      </p:grpSpPr>
      <p:sp>
        <p:nvSpPr>
          <p:cNvPr id="226" name="Google Shape;226;p25"/>
          <p:cNvSpPr txBox="1"/>
          <p:nvPr/>
        </p:nvSpPr>
        <p:spPr>
          <a:xfrm>
            <a:off x="596850" y="2433200"/>
            <a:ext cx="7950300" cy="3618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Create a Google Cloud Platform account.</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Enable the Natural Language Processing API.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Create an Actions on Google project.</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Build an intent with Dialogflow.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Create a Twitter Dev account so your Action can use the Twitter API.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Add your credentials to the code for the project.</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Test it out! </a:t>
            </a:r>
            <a:endParaRPr sz="1800">
              <a:latin typeface="Open Sans"/>
              <a:ea typeface="Open Sans"/>
              <a:cs typeface="Open Sans"/>
              <a:sym typeface="Open Sans"/>
            </a:endParaRPr>
          </a:p>
        </p:txBody>
      </p:sp>
      <p:sp>
        <p:nvSpPr>
          <p:cNvPr id="227" name="Google Shape;227;p25"/>
          <p:cNvSpPr txBox="1"/>
          <p:nvPr/>
        </p:nvSpPr>
        <p:spPr>
          <a:xfrm>
            <a:off x="288300" y="1533850"/>
            <a:ext cx="8567400" cy="542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These are the steps you'll need to take to recreate the Action you tried: </a:t>
            </a:r>
            <a:endParaRPr sz="1800">
              <a:latin typeface="Open Sans"/>
              <a:ea typeface="Open Sans"/>
              <a:cs typeface="Open Sans"/>
              <a:sym typeface="Open Sans"/>
            </a:endParaRPr>
          </a:p>
        </p:txBody>
      </p:sp>
      <p:sp>
        <p:nvSpPr>
          <p:cNvPr id="228" name="Google Shape;228;p25"/>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 are you going to do? </a:t>
            </a:r>
            <a:endParaRPr b="1" sz="3000">
              <a:latin typeface="Open Sans"/>
              <a:ea typeface="Open Sans"/>
              <a:cs typeface="Open Sans"/>
              <a:sym typeface="Open Sans"/>
            </a:endParaRPr>
          </a:p>
        </p:txBody>
      </p:sp>
      <p:pic>
        <p:nvPicPr>
          <p:cNvPr id="229" name="Google Shape;229;p25"/>
          <p:cNvPicPr preferRelativeResize="0"/>
          <p:nvPr/>
        </p:nvPicPr>
        <p:blipFill>
          <a:blip r:embed="rId3">
            <a:alphaModFix/>
          </a:blip>
          <a:stretch>
            <a:fillRect/>
          </a:stretch>
        </p:blipFill>
        <p:spPr>
          <a:xfrm>
            <a:off x="6349200" y="2197175"/>
            <a:ext cx="2236525" cy="22365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26"/>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Let's get started!</a:t>
            </a:r>
            <a:endParaRPr sz="2200">
              <a:solidFill>
                <a:srgbClr val="FFFFFF"/>
              </a:solidFill>
              <a:latin typeface="Open Sans"/>
              <a:ea typeface="Open Sans"/>
              <a:cs typeface="Open Sans"/>
              <a:sym typeface="Open Sans"/>
            </a:endParaRPr>
          </a:p>
          <a:p>
            <a:pPr indent="0" lvl="0" marL="0" rtl="0" algn="ctr">
              <a:spcBef>
                <a:spcPts val="0"/>
              </a:spcBef>
              <a:spcAft>
                <a:spcPts val="0"/>
              </a:spcAft>
              <a:buNone/>
            </a:pPr>
            <a:r>
              <a:t/>
            </a:r>
            <a:endParaRPr b="1" i="1" sz="3000">
              <a:solidFill>
                <a:schemeClr val="lt1"/>
              </a:solidFill>
              <a:latin typeface="Open Sans"/>
              <a:ea typeface="Open Sans"/>
              <a:cs typeface="Open Sans"/>
              <a:sym typeface="Open Sans"/>
            </a:endParaRPr>
          </a:p>
        </p:txBody>
      </p:sp>
      <p:sp>
        <p:nvSpPr>
          <p:cNvPr id="235" name="Google Shape;235;p2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27"/>
          <p:cNvPicPr preferRelativeResize="0"/>
          <p:nvPr/>
        </p:nvPicPr>
        <p:blipFill>
          <a:blip r:embed="rId3">
            <a:alphaModFix/>
          </a:blip>
          <a:stretch>
            <a:fillRect/>
          </a:stretch>
        </p:blipFill>
        <p:spPr>
          <a:xfrm>
            <a:off x="1491550" y="2224908"/>
            <a:ext cx="390525" cy="22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4" name="Shape 244"/>
        <p:cNvGrpSpPr/>
        <p:nvPr/>
      </p:nvGrpSpPr>
      <p:grpSpPr>
        <a:xfrm>
          <a:off x="0" y="0"/>
          <a:ext cx="0" cy="0"/>
          <a:chOff x="0" y="0"/>
          <a:chExt cx="0" cy="0"/>
        </a:xfrm>
      </p:grpSpPr>
      <p:sp>
        <p:nvSpPr>
          <p:cNvPr id="245" name="Google Shape;245;p28"/>
          <p:cNvSpPr txBox="1"/>
          <p:nvPr>
            <p:ph type="title"/>
          </p:nvPr>
        </p:nvSpPr>
        <p:spPr>
          <a:xfrm>
            <a:off x="234300" y="517800"/>
            <a:ext cx="8675400" cy="58224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en" sz="2400">
                <a:solidFill>
                  <a:schemeClr val="lt1"/>
                </a:solidFill>
                <a:latin typeface="Open Sans"/>
                <a:ea typeface="Open Sans"/>
                <a:cs typeface="Open Sans"/>
                <a:sym typeface="Open Sans"/>
              </a:rPr>
              <a:t>To complete this workshop, you will need a Google account.</a:t>
            </a:r>
            <a:br>
              <a:rPr lang="en" sz="2400">
                <a:solidFill>
                  <a:schemeClr val="lt1"/>
                </a:solidFill>
                <a:latin typeface="Open Sans"/>
                <a:ea typeface="Open Sans"/>
                <a:cs typeface="Open Sans"/>
                <a:sym typeface="Open Sans"/>
              </a:rPr>
            </a:br>
            <a:br>
              <a:rPr lang="en" sz="2400">
                <a:solidFill>
                  <a:schemeClr val="lt1"/>
                </a:solidFill>
                <a:latin typeface="Open Sans"/>
                <a:ea typeface="Open Sans"/>
                <a:cs typeface="Open Sans"/>
                <a:sym typeface="Open Sans"/>
              </a:rPr>
            </a:br>
            <a:r>
              <a:rPr lang="en" sz="2400">
                <a:solidFill>
                  <a:schemeClr val="lt1"/>
                </a:solidFill>
                <a:latin typeface="Open Sans"/>
                <a:ea typeface="Open Sans"/>
                <a:cs typeface="Open Sans"/>
                <a:sym typeface="Open Sans"/>
              </a:rPr>
              <a:t> If you don't have a Google account, go to </a:t>
            </a:r>
            <a:r>
              <a:rPr b="1" lang="en" sz="2400">
                <a:solidFill>
                  <a:srgbClr val="FFD966"/>
                </a:solidFill>
                <a:latin typeface="Open Sans"/>
                <a:ea typeface="Open Sans"/>
                <a:cs typeface="Open Sans"/>
                <a:sym typeface="Open Sans"/>
              </a:rPr>
              <a:t>mlhlocal.host/google-account</a:t>
            </a:r>
            <a:r>
              <a:rPr lang="en" sz="2400">
                <a:solidFill>
                  <a:schemeClr val="lt1"/>
                </a:solidFill>
                <a:latin typeface="Open Sans"/>
                <a:ea typeface="Open Sans"/>
                <a:cs typeface="Open Sans"/>
                <a:sym typeface="Open Sans"/>
              </a:rPr>
              <a:t> and create one! </a:t>
            </a:r>
            <a:endParaRPr sz="24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sz="3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2400">
                <a:solidFill>
                  <a:schemeClr val="lt1"/>
                </a:solidFill>
                <a:latin typeface="Open Sans"/>
                <a:ea typeface="Open Sans"/>
                <a:cs typeface="Open Sans"/>
                <a:sym typeface="Open Sans"/>
              </a:rPr>
              <a:t>Note:</a:t>
            </a:r>
            <a:r>
              <a:rPr lang="en" sz="2400">
                <a:solidFill>
                  <a:schemeClr val="lt1"/>
                </a:solidFill>
                <a:latin typeface="Open Sans"/>
                <a:ea typeface="Open Sans"/>
                <a:cs typeface="Open Sans"/>
                <a:sym typeface="Open Sans"/>
              </a:rPr>
              <a:t> If your Google account is through a school, it is advisable to use a personal Google account as some schools do not enable Cloud Console (which you'll need!) </a:t>
            </a:r>
            <a:endParaRPr sz="2400">
              <a:solidFill>
                <a:schemeClr val="lt1"/>
              </a:solidFill>
              <a:latin typeface="Open Sans"/>
              <a:ea typeface="Open Sans"/>
              <a:cs typeface="Open Sans"/>
              <a:sym typeface="Open Sans"/>
            </a:endParaRPr>
          </a:p>
        </p:txBody>
      </p:sp>
      <p:sp>
        <p:nvSpPr>
          <p:cNvPr id="246" name="Google Shape;246;p2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0" name="Shape 250"/>
        <p:cNvGrpSpPr/>
        <p:nvPr/>
      </p:nvGrpSpPr>
      <p:grpSpPr>
        <a:xfrm>
          <a:off x="0" y="0"/>
          <a:ext cx="0" cy="0"/>
          <a:chOff x="0" y="0"/>
          <a:chExt cx="0" cy="0"/>
        </a:xfrm>
      </p:grpSpPr>
      <p:sp>
        <p:nvSpPr>
          <p:cNvPr id="251" name="Google Shape;251;p29"/>
          <p:cNvSpPr txBox="1"/>
          <p:nvPr/>
        </p:nvSpPr>
        <p:spPr>
          <a:xfrm>
            <a:off x="802050" y="1529775"/>
            <a:ext cx="7539900" cy="1197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Make sure you are logged into your Google account.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a:pPr>
            <a:r>
              <a:rPr lang="en" sz="1800">
                <a:latin typeface="Open Sans"/>
                <a:ea typeface="Open Sans"/>
                <a:cs typeface="Open Sans"/>
                <a:sym typeface="Open Sans"/>
              </a:rPr>
              <a:t>Click the Google Cloud Platform Promo Credit from your email! </a:t>
            </a:r>
            <a:endParaRPr sz="1800">
              <a:latin typeface="Open Sans"/>
              <a:ea typeface="Open Sans"/>
              <a:cs typeface="Open Sans"/>
              <a:sym typeface="Open Sans"/>
            </a:endParaRPr>
          </a:p>
        </p:txBody>
      </p:sp>
      <p:sp>
        <p:nvSpPr>
          <p:cNvPr id="252" name="Google Shape;252;p29"/>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Google Cloud Platform Account</a:t>
            </a:r>
            <a:endParaRPr b="1" sz="3000">
              <a:latin typeface="Open Sans"/>
              <a:ea typeface="Open Sans"/>
              <a:cs typeface="Open Sans"/>
              <a:sym typeface="Open Sans"/>
            </a:endParaRPr>
          </a:p>
        </p:txBody>
      </p:sp>
      <p:pic>
        <p:nvPicPr>
          <p:cNvPr id="253" name="Google Shape;253;p29"/>
          <p:cNvPicPr preferRelativeResize="0"/>
          <p:nvPr/>
        </p:nvPicPr>
        <p:blipFill>
          <a:blip r:embed="rId3">
            <a:alphaModFix/>
          </a:blip>
          <a:stretch>
            <a:fillRect/>
          </a:stretch>
        </p:blipFill>
        <p:spPr>
          <a:xfrm>
            <a:off x="1283338" y="3177600"/>
            <a:ext cx="6577326" cy="3124775"/>
          </a:xfrm>
          <a:prstGeom prst="rect">
            <a:avLst/>
          </a:prstGeom>
          <a:noFill/>
          <a:ln cap="flat" cmpd="sng" w="19050">
            <a:solidFill>
              <a:srgbClr val="000000"/>
            </a:solidFill>
            <a:prstDash val="solid"/>
            <a:round/>
            <a:headEnd len="sm" w="sm" type="none"/>
            <a:tailEnd len="sm" w="sm" type="none"/>
          </a:ln>
        </p:spPr>
      </p:pic>
      <p:pic>
        <p:nvPicPr>
          <p:cNvPr id="254" name="Google Shape;254;p29"/>
          <p:cNvPicPr preferRelativeResize="0"/>
          <p:nvPr/>
        </p:nvPicPr>
        <p:blipFill>
          <a:blip r:embed="rId4">
            <a:alphaModFix/>
          </a:blip>
          <a:stretch>
            <a:fillRect/>
          </a:stretch>
        </p:blipFill>
        <p:spPr>
          <a:xfrm rot="8988290">
            <a:off x="4961818" y="2701786"/>
            <a:ext cx="1986387" cy="1986378"/>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8" name="Shape 258"/>
        <p:cNvGrpSpPr/>
        <p:nvPr/>
      </p:nvGrpSpPr>
      <p:grpSpPr>
        <a:xfrm>
          <a:off x="0" y="0"/>
          <a:ext cx="0" cy="0"/>
          <a:chOff x="0" y="0"/>
          <a:chExt cx="0" cy="0"/>
        </a:xfrm>
      </p:grpSpPr>
      <p:sp>
        <p:nvSpPr>
          <p:cNvPr id="259" name="Google Shape;259;p30"/>
          <p:cNvSpPr txBox="1"/>
          <p:nvPr/>
        </p:nvSpPr>
        <p:spPr>
          <a:xfrm>
            <a:off x="458025" y="2479375"/>
            <a:ext cx="4363200" cy="3258600"/>
          </a:xfrm>
          <a:prstGeom prst="rect">
            <a:avLst/>
          </a:prstGeom>
          <a:noFill/>
          <a:ln>
            <a:noFill/>
          </a:ln>
        </p:spPr>
        <p:txBody>
          <a:bodyPr anchorCtr="0" anchor="t" bIns="91425" lIns="91425" spcFirstLastPara="1" rIns="91425" wrap="square" tIns="91425">
            <a:noAutofit/>
          </a:bodyPr>
          <a:lstStyle/>
          <a:p>
            <a:pPr indent="-342900" lvl="0" marL="457200" rtl="0" algn="just">
              <a:lnSpc>
                <a:spcPct val="150000"/>
              </a:lnSpc>
              <a:spcBef>
                <a:spcPts val="0"/>
              </a:spcBef>
              <a:spcAft>
                <a:spcPts val="1000"/>
              </a:spcAft>
              <a:buSzPts val="1800"/>
              <a:buFont typeface="Open Sans"/>
              <a:buAutoNum type="arabicPeriod" startAt="3"/>
            </a:pPr>
            <a:r>
              <a:rPr lang="en" sz="1800">
                <a:latin typeface="Open Sans"/>
                <a:ea typeface="Open Sans"/>
                <a:cs typeface="Open Sans"/>
                <a:sym typeface="Open Sans"/>
              </a:rPr>
              <a:t>Read the terms. If you agree, check the Terms of Service box. Then, select </a:t>
            </a:r>
            <a:r>
              <a:rPr b="1" lang="en" sz="1800">
                <a:solidFill>
                  <a:srgbClr val="5EA5E5"/>
                </a:solidFill>
                <a:latin typeface="Open Sans"/>
                <a:ea typeface="Open Sans"/>
                <a:cs typeface="Open Sans"/>
                <a:sym typeface="Open Sans"/>
              </a:rPr>
              <a:t>Accept and continue</a:t>
            </a:r>
            <a:r>
              <a:rPr lang="en" sz="1800">
                <a:latin typeface="Open Sans"/>
                <a:ea typeface="Open Sans"/>
                <a:cs typeface="Open Sans"/>
                <a:sym typeface="Open Sans"/>
              </a:rPr>
              <a:t>. </a:t>
            </a:r>
            <a:br>
              <a:rPr lang="en" sz="1800">
                <a:latin typeface="Open Sans"/>
                <a:ea typeface="Open Sans"/>
                <a:cs typeface="Open Sans"/>
                <a:sym typeface="Open Sans"/>
              </a:rPr>
            </a:br>
            <a:br>
              <a:rPr lang="en" sz="1800">
                <a:latin typeface="Open Sans"/>
                <a:ea typeface="Open Sans"/>
                <a:cs typeface="Open Sans"/>
                <a:sym typeface="Open Sans"/>
              </a:rPr>
            </a:br>
            <a:r>
              <a:rPr b="1" lang="en" sz="1800">
                <a:latin typeface="Open Sans"/>
                <a:ea typeface="Open Sans"/>
                <a:cs typeface="Open Sans"/>
                <a:sym typeface="Open Sans"/>
              </a:rPr>
              <a:t>Note:</a:t>
            </a:r>
            <a:r>
              <a:rPr lang="en" sz="1800">
                <a:latin typeface="Open Sans"/>
                <a:ea typeface="Open Sans"/>
                <a:cs typeface="Open Sans"/>
                <a:sym typeface="Open Sans"/>
              </a:rPr>
              <a:t> Do NOT activate the $300 in promo </a:t>
            </a:r>
            <a:r>
              <a:rPr lang="en" sz="1800">
                <a:latin typeface="Open Sans"/>
                <a:ea typeface="Open Sans"/>
                <a:cs typeface="Open Sans"/>
                <a:sym typeface="Open Sans"/>
              </a:rPr>
              <a:t>credit</a:t>
            </a:r>
            <a:r>
              <a:rPr lang="en" sz="1800">
                <a:latin typeface="Open Sans"/>
                <a:ea typeface="Open Sans"/>
                <a:cs typeface="Open Sans"/>
                <a:sym typeface="Open Sans"/>
              </a:rPr>
              <a:t>. That will require you to use a credit card! </a:t>
            </a:r>
            <a:endParaRPr sz="1800">
              <a:latin typeface="Open Sans"/>
              <a:ea typeface="Open Sans"/>
              <a:cs typeface="Open Sans"/>
              <a:sym typeface="Open Sans"/>
            </a:endParaRPr>
          </a:p>
        </p:txBody>
      </p:sp>
      <p:sp>
        <p:nvSpPr>
          <p:cNvPr id="260" name="Google Shape;260;p30"/>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Google Cloud Platform Account</a:t>
            </a:r>
            <a:endParaRPr b="1" sz="3000">
              <a:latin typeface="Open Sans"/>
              <a:ea typeface="Open Sans"/>
              <a:cs typeface="Open Sans"/>
              <a:sym typeface="Open Sans"/>
            </a:endParaRPr>
          </a:p>
        </p:txBody>
      </p:sp>
      <p:pic>
        <p:nvPicPr>
          <p:cNvPr id="261" name="Google Shape;261;p30"/>
          <p:cNvPicPr preferRelativeResize="0"/>
          <p:nvPr/>
        </p:nvPicPr>
        <p:blipFill>
          <a:blip r:embed="rId3">
            <a:alphaModFix/>
          </a:blip>
          <a:stretch>
            <a:fillRect/>
          </a:stretch>
        </p:blipFill>
        <p:spPr>
          <a:xfrm>
            <a:off x="5181450" y="1522200"/>
            <a:ext cx="3377050" cy="5172973"/>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5" name="Shape 265"/>
        <p:cNvGrpSpPr/>
        <p:nvPr/>
      </p:nvGrpSpPr>
      <p:grpSpPr>
        <a:xfrm>
          <a:off x="0" y="0"/>
          <a:ext cx="0" cy="0"/>
          <a:chOff x="0" y="0"/>
          <a:chExt cx="0" cy="0"/>
        </a:xfrm>
      </p:grpSpPr>
      <p:sp>
        <p:nvSpPr>
          <p:cNvPr id="266" name="Google Shape;266;p31"/>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Great! You now have a Google Cloud Platform account! </a:t>
            </a:r>
            <a:endParaRPr b="1" sz="3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Let's create your first project. </a:t>
            </a:r>
            <a:endParaRPr b="1" sz="3000">
              <a:solidFill>
                <a:schemeClr val="lt1"/>
              </a:solidFill>
              <a:latin typeface="Open Sans"/>
              <a:ea typeface="Open Sans"/>
              <a:cs typeface="Open Sans"/>
              <a:sym typeface="Open Sans"/>
            </a:endParaRPr>
          </a:p>
        </p:txBody>
      </p:sp>
      <p:sp>
        <p:nvSpPr>
          <p:cNvPr id="267" name="Google Shape;267;p31"/>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1" name="Shape 271"/>
        <p:cNvGrpSpPr/>
        <p:nvPr/>
      </p:nvGrpSpPr>
      <p:grpSpPr>
        <a:xfrm>
          <a:off x="0" y="0"/>
          <a:ext cx="0" cy="0"/>
          <a:chOff x="0" y="0"/>
          <a:chExt cx="0" cy="0"/>
        </a:xfrm>
      </p:grpSpPr>
      <p:sp>
        <p:nvSpPr>
          <p:cNvPr id="272" name="Google Shape;272;p32"/>
          <p:cNvSpPr txBox="1"/>
          <p:nvPr/>
        </p:nvSpPr>
        <p:spPr>
          <a:xfrm>
            <a:off x="354900" y="1395950"/>
            <a:ext cx="8434200" cy="1615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After the previous step, you should have been redirected to the screen below. If you see this screen, s</a:t>
            </a:r>
            <a:r>
              <a:rPr lang="en" sz="1800">
                <a:latin typeface="Open Sans"/>
                <a:ea typeface="Open Sans"/>
                <a:cs typeface="Open Sans"/>
                <a:sym typeface="Open Sans"/>
              </a:rPr>
              <a:t>elect </a:t>
            </a:r>
            <a:r>
              <a:rPr b="1" lang="en" sz="1800">
                <a:solidFill>
                  <a:srgbClr val="5EA5E5"/>
                </a:solidFill>
                <a:latin typeface="Open Sans"/>
                <a:ea typeface="Open Sans"/>
                <a:cs typeface="Open Sans"/>
                <a:sym typeface="Open Sans"/>
              </a:rPr>
              <a:t>Create an empty project</a:t>
            </a:r>
            <a:r>
              <a:rPr lang="en" sz="1800">
                <a:latin typeface="Open Sans"/>
                <a:ea typeface="Open Sans"/>
                <a:cs typeface="Open Sans"/>
                <a:sym typeface="Open Sans"/>
              </a:rPr>
              <a:t>.</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457200" rtl="0" algn="l">
              <a:lnSpc>
                <a:spcPct val="150000"/>
              </a:lnSpc>
              <a:spcBef>
                <a:spcPts val="1000"/>
              </a:spcBef>
              <a:spcAft>
                <a:spcPts val="1000"/>
              </a:spcAft>
              <a:buNone/>
            </a:pPr>
            <a:r>
              <a:rPr lang="en" sz="1800">
                <a:latin typeface="Open Sans"/>
                <a:ea typeface="Open Sans"/>
                <a:cs typeface="Open Sans"/>
                <a:sym typeface="Open Sans"/>
              </a:rPr>
              <a:t>If you don't see this screen, navigate to </a:t>
            </a:r>
            <a:r>
              <a:rPr b="1" lang="en" sz="1800">
                <a:solidFill>
                  <a:schemeClr val="dk1"/>
                </a:solidFill>
                <a:latin typeface="Open Sans"/>
                <a:ea typeface="Open Sans"/>
                <a:cs typeface="Open Sans"/>
                <a:sym typeface="Open Sans"/>
              </a:rPr>
              <a:t>mlhlocal.host/new-gcp-project</a:t>
            </a:r>
            <a:r>
              <a:rPr lang="en" sz="1800">
                <a:solidFill>
                  <a:schemeClr val="dk1"/>
                </a:solidFill>
                <a:latin typeface="Open Sans"/>
                <a:ea typeface="Open Sans"/>
                <a:cs typeface="Open Sans"/>
                <a:sym typeface="Open Sans"/>
              </a:rPr>
              <a:t> and click </a:t>
            </a:r>
            <a:r>
              <a:rPr b="1" lang="en" sz="1800">
                <a:solidFill>
                  <a:srgbClr val="5EA5E5"/>
                </a:solidFill>
                <a:latin typeface="Open Sans"/>
                <a:ea typeface="Open Sans"/>
                <a:cs typeface="Open Sans"/>
                <a:sym typeface="Open Sans"/>
              </a:rPr>
              <a:t>Create a Project</a:t>
            </a:r>
            <a:r>
              <a:rPr lang="en" sz="1800">
                <a:solidFill>
                  <a:schemeClr val="dk1"/>
                </a:solidFill>
                <a:latin typeface="Open Sans"/>
                <a:ea typeface="Open Sans"/>
                <a:cs typeface="Open Sans"/>
                <a:sym typeface="Open Sans"/>
              </a:rPr>
              <a:t>.  </a:t>
            </a:r>
            <a:br>
              <a:rPr lang="en" sz="1800">
                <a:solidFill>
                  <a:schemeClr val="dk1"/>
                </a:solidFill>
                <a:latin typeface="Open Sans"/>
                <a:ea typeface="Open Sans"/>
                <a:cs typeface="Open Sans"/>
                <a:sym typeface="Open Sans"/>
              </a:rPr>
            </a:br>
            <a:endParaRPr sz="1800">
              <a:latin typeface="Open Sans"/>
              <a:ea typeface="Open Sans"/>
              <a:cs typeface="Open Sans"/>
              <a:sym typeface="Open Sans"/>
            </a:endParaRPr>
          </a:p>
        </p:txBody>
      </p:sp>
      <p:sp>
        <p:nvSpPr>
          <p:cNvPr id="273" name="Google Shape;273;p32"/>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Google Cloud Platform Project</a:t>
            </a:r>
            <a:endParaRPr b="1" sz="3000">
              <a:latin typeface="Open Sans"/>
              <a:ea typeface="Open Sans"/>
              <a:cs typeface="Open Sans"/>
              <a:sym typeface="Open Sans"/>
            </a:endParaRPr>
          </a:p>
        </p:txBody>
      </p:sp>
      <p:grpSp>
        <p:nvGrpSpPr>
          <p:cNvPr id="274" name="Google Shape;274;p32"/>
          <p:cNvGrpSpPr/>
          <p:nvPr/>
        </p:nvGrpSpPr>
        <p:grpSpPr>
          <a:xfrm>
            <a:off x="1984424" y="3358509"/>
            <a:ext cx="5508772" cy="3394038"/>
            <a:chOff x="852036" y="3888400"/>
            <a:chExt cx="3031128" cy="2169824"/>
          </a:xfrm>
        </p:grpSpPr>
        <p:pic>
          <p:nvPicPr>
            <p:cNvPr id="275" name="Google Shape;275;p32"/>
            <p:cNvPicPr preferRelativeResize="0"/>
            <p:nvPr/>
          </p:nvPicPr>
          <p:blipFill>
            <a:blip r:embed="rId3">
              <a:alphaModFix/>
            </a:blip>
            <a:stretch>
              <a:fillRect/>
            </a:stretch>
          </p:blipFill>
          <p:spPr>
            <a:xfrm>
              <a:off x="852036" y="3888400"/>
              <a:ext cx="3031128" cy="2169824"/>
            </a:xfrm>
            <a:prstGeom prst="rect">
              <a:avLst/>
            </a:prstGeom>
            <a:noFill/>
            <a:ln cap="flat" cmpd="sng" w="19050">
              <a:solidFill>
                <a:srgbClr val="000000"/>
              </a:solidFill>
              <a:prstDash val="solid"/>
              <a:round/>
              <a:headEnd len="sm" w="sm" type="none"/>
              <a:tailEnd len="sm" w="sm" type="none"/>
            </a:ln>
          </p:spPr>
        </p:pic>
        <p:sp>
          <p:nvSpPr>
            <p:cNvPr id="276" name="Google Shape;276;p32"/>
            <p:cNvSpPr/>
            <p:nvPr/>
          </p:nvSpPr>
          <p:spPr>
            <a:xfrm>
              <a:off x="3004963" y="5344725"/>
              <a:ext cx="770100" cy="6660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5" name="Shape 105"/>
        <p:cNvGrpSpPr/>
        <p:nvPr/>
      </p:nvGrpSpPr>
      <p:grpSpPr>
        <a:xfrm>
          <a:off x="0" y="0"/>
          <a:ext cx="0" cy="0"/>
          <a:chOff x="0" y="0"/>
          <a:chExt cx="0" cy="0"/>
        </a:xfrm>
      </p:grpSpPr>
      <p:sp>
        <p:nvSpPr>
          <p:cNvPr id="106" name="Google Shape;106;p15"/>
          <p:cNvSpPr txBox="1"/>
          <p:nvPr/>
        </p:nvSpPr>
        <p:spPr>
          <a:xfrm>
            <a:off x="75" y="1014675"/>
            <a:ext cx="91440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5EA5E5"/>
                </a:solidFill>
                <a:latin typeface="Open Sans"/>
                <a:ea typeface="Open Sans"/>
                <a:cs typeface="Open Sans"/>
                <a:sym typeface="Open Sans"/>
              </a:rPr>
              <a:t>Welcome to MLH Localhost: </a:t>
            </a:r>
            <a:endParaRPr b="1" sz="3000">
              <a:solidFill>
                <a:srgbClr val="5EA5E5"/>
              </a:solidFill>
              <a:latin typeface="Open Sans"/>
              <a:ea typeface="Open Sans"/>
              <a:cs typeface="Open Sans"/>
              <a:sym typeface="Open Sans"/>
            </a:endParaRPr>
          </a:p>
          <a:p>
            <a:pPr indent="0" lvl="0" marL="0" rtl="0" algn="ctr">
              <a:spcBef>
                <a:spcPts val="0"/>
              </a:spcBef>
              <a:spcAft>
                <a:spcPts val="0"/>
              </a:spcAft>
              <a:buNone/>
            </a:pPr>
            <a:r>
              <a:rPr b="1" lang="en" sz="3000">
                <a:solidFill>
                  <a:srgbClr val="353535"/>
                </a:solidFill>
                <a:latin typeface="Open Sans"/>
                <a:ea typeface="Open Sans"/>
                <a:cs typeface="Open Sans"/>
                <a:sym typeface="Open Sans"/>
              </a:rPr>
              <a:t>Build Actions for Google Assistant</a:t>
            </a:r>
            <a:endParaRPr b="1" sz="3000">
              <a:solidFill>
                <a:srgbClr val="353535"/>
              </a:solidFill>
              <a:latin typeface="Open Sans"/>
              <a:ea typeface="Open Sans"/>
              <a:cs typeface="Open Sans"/>
              <a:sym typeface="Open Sans"/>
            </a:endParaRPr>
          </a:p>
        </p:txBody>
      </p:sp>
      <p:grpSp>
        <p:nvGrpSpPr>
          <p:cNvPr id="107" name="Google Shape;107;p15"/>
          <p:cNvGrpSpPr/>
          <p:nvPr/>
        </p:nvGrpSpPr>
        <p:grpSpPr>
          <a:xfrm>
            <a:off x="777550" y="2650053"/>
            <a:ext cx="3203700" cy="3591600"/>
            <a:chOff x="781025" y="2736350"/>
            <a:chExt cx="3203700" cy="3591600"/>
          </a:xfrm>
        </p:grpSpPr>
        <p:sp>
          <p:nvSpPr>
            <p:cNvPr id="108" name="Google Shape;108;p15"/>
            <p:cNvSpPr/>
            <p:nvPr/>
          </p:nvSpPr>
          <p:spPr>
            <a:xfrm>
              <a:off x="781025" y="2736350"/>
              <a:ext cx="3203700" cy="3591600"/>
            </a:xfrm>
            <a:prstGeom prst="rect">
              <a:avLst/>
            </a:prstGeom>
            <a:no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rPr b="1" lang="en" sz="3000">
                  <a:solidFill>
                    <a:srgbClr val="0B5394"/>
                  </a:solidFill>
                  <a:latin typeface="Open Sans"/>
                  <a:ea typeface="Open Sans"/>
                  <a:cs typeface="Open Sans"/>
                  <a:sym typeface="Open Sans"/>
                </a:rPr>
                <a:t>Sorry but you have to turn on your hotspots.</a:t>
              </a:r>
              <a:endParaRPr b="1" sz="3000">
                <a:solidFill>
                  <a:srgbClr val="0B5394"/>
                </a:solidFill>
                <a:latin typeface="Open Sans"/>
                <a:ea typeface="Open Sans"/>
                <a:cs typeface="Open Sans"/>
                <a:sym typeface="Open Sans"/>
              </a:endParaRPr>
            </a:p>
            <a:p>
              <a:pPr indent="0" lvl="0" marL="0" rtl="0" algn="l">
                <a:spcBef>
                  <a:spcPts val="0"/>
                </a:spcBef>
                <a:spcAft>
                  <a:spcPts val="0"/>
                </a:spcAft>
                <a:buNone/>
              </a:pPr>
              <a:r>
                <a:rPr b="1" lang="en" sz="3000">
                  <a:solidFill>
                    <a:srgbClr val="0B5394"/>
                  </a:solidFill>
                  <a:latin typeface="Open Sans"/>
                  <a:ea typeface="Open Sans"/>
                  <a:cs typeface="Open Sans"/>
                  <a:sym typeface="Open Sans"/>
                </a:rPr>
                <a:t>College ka to pata hi hai sbko </a:t>
              </a:r>
              <a:endParaRPr b="1" sz="3000">
                <a:solidFill>
                  <a:srgbClr val="0B5394"/>
                </a:solidFill>
                <a:latin typeface="Open Sans"/>
                <a:ea typeface="Open Sans"/>
                <a:cs typeface="Open Sans"/>
                <a:sym typeface="Open Sans"/>
              </a:endParaRPr>
            </a:p>
          </p:txBody>
        </p:sp>
        <p:pic>
          <p:nvPicPr>
            <p:cNvPr id="109" name="Google Shape;109;p15"/>
            <p:cNvPicPr preferRelativeResize="0"/>
            <p:nvPr/>
          </p:nvPicPr>
          <p:blipFill rotWithShape="1">
            <a:blip r:embed="rId3">
              <a:alphaModFix/>
            </a:blip>
            <a:srcRect b="22964" l="15382" r="12633" t="25138"/>
            <a:stretch/>
          </p:blipFill>
          <p:spPr>
            <a:xfrm>
              <a:off x="1955311" y="3044524"/>
              <a:ext cx="855126" cy="616551"/>
            </a:xfrm>
            <a:prstGeom prst="rect">
              <a:avLst/>
            </a:prstGeom>
            <a:noFill/>
            <a:ln>
              <a:noFill/>
            </a:ln>
          </p:spPr>
        </p:pic>
      </p:grpSp>
      <p:grpSp>
        <p:nvGrpSpPr>
          <p:cNvPr id="110" name="Google Shape;110;p15"/>
          <p:cNvGrpSpPr/>
          <p:nvPr/>
        </p:nvGrpSpPr>
        <p:grpSpPr>
          <a:xfrm>
            <a:off x="5162750" y="2650053"/>
            <a:ext cx="3203700" cy="3591600"/>
            <a:chOff x="5166225" y="2736350"/>
            <a:chExt cx="3203700" cy="3591600"/>
          </a:xfrm>
        </p:grpSpPr>
        <p:sp>
          <p:nvSpPr>
            <p:cNvPr id="111" name="Google Shape;111;p15"/>
            <p:cNvSpPr/>
            <p:nvPr/>
          </p:nvSpPr>
          <p:spPr>
            <a:xfrm>
              <a:off x="5166225" y="2736350"/>
              <a:ext cx="3203700" cy="3591600"/>
            </a:xfrm>
            <a:prstGeom prst="rect">
              <a:avLst/>
            </a:prstGeom>
            <a:noFill/>
            <a:ln cap="flat" cmpd="sng" w="76200">
              <a:solidFill>
                <a:srgbClr val="353535"/>
              </a:solidFill>
              <a:prstDash val="solid"/>
              <a:round/>
              <a:headEnd len="sm" w="sm" type="none"/>
              <a:tailEnd len="sm" w="sm" type="none"/>
            </a:ln>
          </p:spPr>
          <p:txBody>
            <a:bodyPr anchorCtr="0" anchor="b" bIns="91425" lIns="91425" spcFirstLastPara="1" rIns="91425" wrap="square" tIns="91425">
              <a:noAutofit/>
            </a:bodyPr>
            <a:lstStyle/>
            <a:p>
              <a:pPr indent="0" lvl="0" marL="0" rtl="0" algn="l">
                <a:spcBef>
                  <a:spcPts val="0"/>
                </a:spcBef>
                <a:spcAft>
                  <a:spcPts val="0"/>
                </a:spcAft>
                <a:buNone/>
              </a:pPr>
              <a:r>
                <a:t/>
              </a:r>
              <a:endParaRPr b="1" sz="2800">
                <a:solidFill>
                  <a:srgbClr val="353535"/>
                </a:solidFill>
                <a:latin typeface="Open Sans"/>
                <a:ea typeface="Open Sans"/>
                <a:cs typeface="Open Sans"/>
                <a:sym typeface="Open Sans"/>
              </a:endParaRPr>
            </a:p>
            <a:p>
              <a:pPr indent="0" lvl="0" marL="0" rtl="0" algn="ctr">
                <a:spcBef>
                  <a:spcPts val="0"/>
                </a:spcBef>
                <a:spcAft>
                  <a:spcPts val="0"/>
                </a:spcAft>
                <a:buNone/>
              </a:pPr>
              <a:r>
                <a:rPr b="1" lang="en" sz="1800">
                  <a:solidFill>
                    <a:srgbClr val="5EA5E5"/>
                  </a:solidFill>
                  <a:latin typeface="Lato"/>
                  <a:ea typeface="Lato"/>
                  <a:cs typeface="Lato"/>
                  <a:sym typeface="Lato"/>
                </a:rPr>
                <a:t>Event Hashtag:</a:t>
              </a:r>
              <a:endParaRPr b="1" sz="2800">
                <a:solidFill>
                  <a:srgbClr val="353535"/>
                </a:solidFill>
                <a:latin typeface="Lato"/>
                <a:ea typeface="Lato"/>
                <a:cs typeface="Lato"/>
                <a:sym typeface="Lato"/>
              </a:endParaRPr>
            </a:p>
            <a:p>
              <a:pPr indent="0" lvl="0" marL="0" rtl="0" algn="ctr">
                <a:spcBef>
                  <a:spcPts val="0"/>
                </a:spcBef>
                <a:spcAft>
                  <a:spcPts val="0"/>
                </a:spcAft>
                <a:buNone/>
              </a:pPr>
              <a:r>
                <a:rPr b="1" lang="en" sz="2800">
                  <a:solidFill>
                    <a:srgbClr val="353535"/>
                  </a:solidFill>
                  <a:latin typeface="Lato"/>
                  <a:ea typeface="Lato"/>
                  <a:cs typeface="Lato"/>
                  <a:sym typeface="Lato"/>
                </a:rPr>
                <a:t>#MLHLocalhost</a:t>
              </a:r>
              <a:endParaRPr b="1" sz="2800">
                <a:solidFill>
                  <a:srgbClr val="353535"/>
                </a:solidFill>
                <a:latin typeface="Lato"/>
                <a:ea typeface="Lato"/>
                <a:cs typeface="Lato"/>
                <a:sym typeface="Lato"/>
              </a:endParaRPr>
            </a:p>
            <a:p>
              <a:pPr indent="0" lvl="0" marL="0" rtl="0" algn="ctr">
                <a:spcBef>
                  <a:spcPts val="0"/>
                </a:spcBef>
                <a:spcAft>
                  <a:spcPts val="0"/>
                </a:spcAft>
                <a:buNone/>
              </a:pPr>
              <a:r>
                <a:t/>
              </a:r>
              <a:endParaRPr b="1" sz="2800">
                <a:solidFill>
                  <a:srgbClr val="353535"/>
                </a:solidFill>
                <a:latin typeface="Lato"/>
                <a:ea typeface="Lato"/>
                <a:cs typeface="Lato"/>
                <a:sym typeface="Lato"/>
              </a:endParaRPr>
            </a:p>
            <a:p>
              <a:pPr indent="0" lvl="0" marL="0" rtl="0" algn="ctr">
                <a:spcBef>
                  <a:spcPts val="0"/>
                </a:spcBef>
                <a:spcAft>
                  <a:spcPts val="0"/>
                </a:spcAft>
                <a:buNone/>
              </a:pPr>
              <a:r>
                <a:rPr b="1" lang="en" sz="1800">
                  <a:solidFill>
                    <a:srgbClr val="5EA5E5"/>
                  </a:solidFill>
                  <a:latin typeface="Lato"/>
                  <a:ea typeface="Lato"/>
                  <a:cs typeface="Lato"/>
                  <a:sym typeface="Lato"/>
                </a:rPr>
                <a:t>Twitter Handle:</a:t>
              </a:r>
              <a:endParaRPr b="1" sz="1800">
                <a:solidFill>
                  <a:srgbClr val="5EA5E5"/>
                </a:solidFill>
                <a:latin typeface="Lato"/>
                <a:ea typeface="Lato"/>
                <a:cs typeface="Lato"/>
                <a:sym typeface="Lato"/>
              </a:endParaRPr>
            </a:p>
            <a:p>
              <a:pPr indent="0" lvl="0" marL="0" rtl="0" algn="ctr">
                <a:spcBef>
                  <a:spcPts val="0"/>
                </a:spcBef>
                <a:spcAft>
                  <a:spcPts val="0"/>
                </a:spcAft>
                <a:buNone/>
              </a:pPr>
              <a:r>
                <a:rPr b="1" lang="en" sz="2800">
                  <a:solidFill>
                    <a:srgbClr val="353535"/>
                  </a:solidFill>
                  <a:latin typeface="Lato"/>
                  <a:ea typeface="Lato"/>
                  <a:cs typeface="Lato"/>
                  <a:sym typeface="Lato"/>
                </a:rPr>
                <a:t>@MLHacks</a:t>
              </a:r>
              <a:endParaRPr b="1" sz="2800">
                <a:solidFill>
                  <a:srgbClr val="353535"/>
                </a:solidFill>
                <a:latin typeface="Lato"/>
                <a:ea typeface="Lato"/>
                <a:cs typeface="Lato"/>
                <a:sym typeface="Lato"/>
              </a:endParaRPr>
            </a:p>
            <a:p>
              <a:pPr indent="0" lvl="0" marL="0" rtl="0" algn="ctr">
                <a:spcBef>
                  <a:spcPts val="0"/>
                </a:spcBef>
                <a:spcAft>
                  <a:spcPts val="0"/>
                </a:spcAft>
                <a:buClr>
                  <a:srgbClr val="000000"/>
                </a:buClr>
                <a:buSzPts val="1100"/>
                <a:buFont typeface="Arial"/>
                <a:buNone/>
              </a:pPr>
              <a:r>
                <a:t/>
              </a:r>
              <a:endParaRPr b="1" sz="2800">
                <a:solidFill>
                  <a:srgbClr val="353535"/>
                </a:solidFill>
                <a:latin typeface="Open Sans"/>
                <a:ea typeface="Open Sans"/>
                <a:cs typeface="Open Sans"/>
                <a:sym typeface="Open Sans"/>
              </a:endParaRPr>
            </a:p>
          </p:txBody>
        </p:sp>
        <p:pic>
          <p:nvPicPr>
            <p:cNvPr id="112" name="Google Shape;112;p15"/>
            <p:cNvPicPr preferRelativeResize="0"/>
            <p:nvPr/>
          </p:nvPicPr>
          <p:blipFill>
            <a:blip r:embed="rId4">
              <a:alphaModFix/>
            </a:blip>
            <a:stretch>
              <a:fillRect/>
            </a:stretch>
          </p:blipFill>
          <p:spPr>
            <a:xfrm>
              <a:off x="6400161" y="2984888"/>
              <a:ext cx="735825" cy="735825"/>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0" name="Shape 280"/>
        <p:cNvGrpSpPr/>
        <p:nvPr/>
      </p:nvGrpSpPr>
      <p:grpSpPr>
        <a:xfrm>
          <a:off x="0" y="0"/>
          <a:ext cx="0" cy="0"/>
          <a:chOff x="0" y="0"/>
          <a:chExt cx="0" cy="0"/>
        </a:xfrm>
      </p:grpSpPr>
      <p:sp>
        <p:nvSpPr>
          <p:cNvPr id="281" name="Google Shape;281;p33"/>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Google Cloud Platform Project</a:t>
            </a:r>
            <a:endParaRPr b="1" sz="3000">
              <a:latin typeface="Open Sans"/>
              <a:ea typeface="Open Sans"/>
              <a:cs typeface="Open Sans"/>
              <a:sym typeface="Open Sans"/>
            </a:endParaRPr>
          </a:p>
        </p:txBody>
      </p:sp>
      <p:sp>
        <p:nvSpPr>
          <p:cNvPr id="282" name="Google Shape;282;p33"/>
          <p:cNvSpPr txBox="1"/>
          <p:nvPr/>
        </p:nvSpPr>
        <p:spPr>
          <a:xfrm>
            <a:off x="5250100" y="2986638"/>
            <a:ext cx="3767700" cy="20640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Name your project.</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2"/>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CREATE</a:t>
            </a:r>
            <a:r>
              <a:rPr lang="en" sz="1800">
                <a:latin typeface="Open Sans"/>
                <a:ea typeface="Open Sans"/>
                <a:cs typeface="Open Sans"/>
                <a:sym typeface="Open Sans"/>
              </a:rPr>
              <a:t>.  </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l">
              <a:lnSpc>
                <a:spcPct val="150000"/>
              </a:lnSpc>
              <a:spcBef>
                <a:spcPts val="1000"/>
              </a:spcBef>
              <a:spcAft>
                <a:spcPts val="0"/>
              </a:spcAft>
              <a:buNone/>
            </a:pPr>
            <a:br>
              <a:rPr lang="en" sz="1800">
                <a:latin typeface="Open Sans"/>
                <a:ea typeface="Open Sans"/>
                <a:cs typeface="Open Sans"/>
                <a:sym typeface="Open Sans"/>
              </a:rPr>
            </a:br>
            <a:r>
              <a:rPr b="1" lang="en" sz="1800">
                <a:latin typeface="Open Sans"/>
                <a:ea typeface="Open Sans"/>
                <a:cs typeface="Open Sans"/>
                <a:sym typeface="Open Sans"/>
              </a:rPr>
              <a:t>Note</a:t>
            </a:r>
            <a:r>
              <a:rPr lang="en" sz="1800">
                <a:solidFill>
                  <a:schemeClr val="dk1"/>
                </a:solidFill>
                <a:latin typeface="Open Sans"/>
                <a:ea typeface="Open Sans"/>
                <a:cs typeface="Open Sans"/>
                <a:sym typeface="Open Sans"/>
              </a:rPr>
              <a:t>: Refresh the page if you have any errors here. </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pic>
        <p:nvPicPr>
          <p:cNvPr id="283" name="Google Shape;283;p33"/>
          <p:cNvPicPr preferRelativeResize="0"/>
          <p:nvPr/>
        </p:nvPicPr>
        <p:blipFill>
          <a:blip r:embed="rId3">
            <a:alphaModFix/>
          </a:blip>
          <a:stretch>
            <a:fillRect/>
          </a:stretch>
        </p:blipFill>
        <p:spPr>
          <a:xfrm>
            <a:off x="270575" y="1614949"/>
            <a:ext cx="4694200" cy="48073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7" name="Shape 287"/>
        <p:cNvGrpSpPr/>
        <p:nvPr/>
      </p:nvGrpSpPr>
      <p:grpSpPr>
        <a:xfrm>
          <a:off x="0" y="0"/>
          <a:ext cx="0" cy="0"/>
          <a:chOff x="0" y="0"/>
          <a:chExt cx="0" cy="0"/>
        </a:xfrm>
      </p:grpSpPr>
      <p:sp>
        <p:nvSpPr>
          <p:cNvPr id="288" name="Google Shape;288;p34"/>
          <p:cNvSpPr txBox="1"/>
          <p:nvPr/>
        </p:nvSpPr>
        <p:spPr>
          <a:xfrm>
            <a:off x="775350" y="1624550"/>
            <a:ext cx="7593300" cy="130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Once your project is created, you will be redirected to the console. Google Cloud Platform provides many services for developers. Today, you're going to focus on the top left. </a:t>
            </a:r>
            <a:endParaRPr sz="1800">
              <a:latin typeface="Open Sans"/>
              <a:ea typeface="Open Sans"/>
              <a:cs typeface="Open Sans"/>
              <a:sym typeface="Open Sans"/>
            </a:endParaRPr>
          </a:p>
        </p:txBody>
      </p:sp>
      <p:sp>
        <p:nvSpPr>
          <p:cNvPr id="289" name="Google Shape;289;p34"/>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Google Cloud Platform Console Overview </a:t>
            </a:r>
            <a:endParaRPr b="1" sz="3000">
              <a:latin typeface="Open Sans"/>
              <a:ea typeface="Open Sans"/>
              <a:cs typeface="Open Sans"/>
              <a:sym typeface="Open Sans"/>
            </a:endParaRPr>
          </a:p>
        </p:txBody>
      </p:sp>
      <p:pic>
        <p:nvPicPr>
          <p:cNvPr id="290" name="Google Shape;290;p34"/>
          <p:cNvPicPr preferRelativeResize="0"/>
          <p:nvPr/>
        </p:nvPicPr>
        <p:blipFill rotWithShape="1">
          <a:blip r:embed="rId3">
            <a:alphaModFix/>
          </a:blip>
          <a:srcRect b="25667" l="0" r="0" t="0"/>
          <a:stretch/>
        </p:blipFill>
        <p:spPr>
          <a:xfrm>
            <a:off x="152400" y="3191072"/>
            <a:ext cx="8839196" cy="32614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4" name="Shape 294"/>
        <p:cNvGrpSpPr/>
        <p:nvPr/>
      </p:nvGrpSpPr>
      <p:grpSpPr>
        <a:xfrm>
          <a:off x="0" y="0"/>
          <a:ext cx="0" cy="0"/>
          <a:chOff x="0" y="0"/>
          <a:chExt cx="0" cy="0"/>
        </a:xfrm>
      </p:grpSpPr>
      <p:pic>
        <p:nvPicPr>
          <p:cNvPr id="295" name="Google Shape;295;p35"/>
          <p:cNvPicPr preferRelativeResize="0"/>
          <p:nvPr/>
        </p:nvPicPr>
        <p:blipFill rotWithShape="1">
          <a:blip r:embed="rId3">
            <a:alphaModFix/>
          </a:blip>
          <a:srcRect b="25667" l="0" r="0" t="0"/>
          <a:stretch/>
        </p:blipFill>
        <p:spPr>
          <a:xfrm>
            <a:off x="152400" y="3191072"/>
            <a:ext cx="8839196" cy="3261450"/>
          </a:xfrm>
          <a:prstGeom prst="rect">
            <a:avLst/>
          </a:prstGeom>
          <a:noFill/>
          <a:ln cap="flat" cmpd="sng" w="19050">
            <a:solidFill>
              <a:srgbClr val="000000"/>
            </a:solidFill>
            <a:prstDash val="solid"/>
            <a:round/>
            <a:headEnd len="sm" w="sm" type="none"/>
            <a:tailEnd len="sm" w="sm" type="none"/>
          </a:ln>
        </p:spPr>
      </p:pic>
      <p:sp>
        <p:nvSpPr>
          <p:cNvPr id="296" name="Google Shape;296;p35"/>
          <p:cNvSpPr txBox="1"/>
          <p:nvPr/>
        </p:nvSpPr>
        <p:spPr>
          <a:xfrm>
            <a:off x="1013550" y="1548350"/>
            <a:ext cx="7116900" cy="13047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Make sure the project selected is the one you just created. If it says "My First Project," that is incorrect. Switch projects. </a:t>
            </a:r>
            <a:endParaRPr sz="1800">
              <a:latin typeface="Open Sans"/>
              <a:ea typeface="Open Sans"/>
              <a:cs typeface="Open Sans"/>
              <a:sym typeface="Open Sans"/>
            </a:endParaRPr>
          </a:p>
        </p:txBody>
      </p:sp>
      <p:sp>
        <p:nvSpPr>
          <p:cNvPr id="297" name="Google Shape;297;p35"/>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Google Cloud Platform Console Overview </a:t>
            </a:r>
            <a:endParaRPr b="1" sz="3000">
              <a:latin typeface="Open Sans"/>
              <a:ea typeface="Open Sans"/>
              <a:cs typeface="Open Sans"/>
              <a:sym typeface="Open Sans"/>
            </a:endParaRPr>
          </a:p>
        </p:txBody>
      </p:sp>
      <p:sp>
        <p:nvSpPr>
          <p:cNvPr id="298" name="Google Shape;298;p35"/>
          <p:cNvSpPr/>
          <p:nvPr/>
        </p:nvSpPr>
        <p:spPr>
          <a:xfrm>
            <a:off x="1625750" y="3186700"/>
            <a:ext cx="1485600" cy="303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sp>
        <p:nvSpPr>
          <p:cNvPr id="303" name="Google Shape;303;p36"/>
          <p:cNvSpPr txBox="1"/>
          <p:nvPr>
            <p:ph type="title"/>
          </p:nvPr>
        </p:nvSpPr>
        <p:spPr>
          <a:xfrm>
            <a:off x="979650" y="784500"/>
            <a:ext cx="71847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This project is going to use the Natural Language Processing API. We need to enable it! </a:t>
            </a:r>
            <a:endParaRPr b="1" sz="3000">
              <a:solidFill>
                <a:schemeClr val="lt1"/>
              </a:solidFill>
              <a:latin typeface="Open Sans"/>
              <a:ea typeface="Open Sans"/>
              <a:cs typeface="Open Sans"/>
              <a:sym typeface="Open Sans"/>
            </a:endParaRPr>
          </a:p>
        </p:txBody>
      </p:sp>
      <p:sp>
        <p:nvSpPr>
          <p:cNvPr id="304" name="Google Shape;304;p3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8" name="Shape 308"/>
        <p:cNvGrpSpPr/>
        <p:nvPr/>
      </p:nvGrpSpPr>
      <p:grpSpPr>
        <a:xfrm>
          <a:off x="0" y="0"/>
          <a:ext cx="0" cy="0"/>
          <a:chOff x="0" y="0"/>
          <a:chExt cx="0" cy="0"/>
        </a:xfrm>
      </p:grpSpPr>
      <p:sp>
        <p:nvSpPr>
          <p:cNvPr id="309" name="Google Shape;309;p37"/>
          <p:cNvSpPr txBox="1"/>
          <p:nvPr/>
        </p:nvSpPr>
        <p:spPr>
          <a:xfrm>
            <a:off x="3742150" y="2275650"/>
            <a:ext cx="4812000" cy="1201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Under Getting Started, select </a:t>
            </a:r>
            <a:r>
              <a:rPr b="1" lang="en" sz="1800">
                <a:solidFill>
                  <a:srgbClr val="5EA5E5"/>
                </a:solidFill>
                <a:latin typeface="Open Sans"/>
                <a:ea typeface="Open Sans"/>
                <a:cs typeface="Open Sans"/>
                <a:sym typeface="Open Sans"/>
              </a:rPr>
              <a:t>Enable APIs and get credentials like keys</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ENABLE APIS AND SERVICES</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sp>
        <p:nvSpPr>
          <p:cNvPr id="310" name="Google Shape;310;p37"/>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Cloud Natural Language API </a:t>
            </a:r>
            <a:endParaRPr b="1" sz="3000">
              <a:latin typeface="Open Sans"/>
              <a:ea typeface="Open Sans"/>
              <a:cs typeface="Open Sans"/>
              <a:sym typeface="Open Sans"/>
            </a:endParaRPr>
          </a:p>
        </p:txBody>
      </p:sp>
      <p:grpSp>
        <p:nvGrpSpPr>
          <p:cNvPr id="311" name="Google Shape;311;p37"/>
          <p:cNvGrpSpPr/>
          <p:nvPr/>
        </p:nvGrpSpPr>
        <p:grpSpPr>
          <a:xfrm>
            <a:off x="465671" y="1548350"/>
            <a:ext cx="2956968" cy="5077293"/>
            <a:chOff x="963990" y="2521053"/>
            <a:chExt cx="2356150" cy="4045652"/>
          </a:xfrm>
        </p:grpSpPr>
        <p:pic>
          <p:nvPicPr>
            <p:cNvPr id="312" name="Google Shape;312;p37"/>
            <p:cNvPicPr preferRelativeResize="0"/>
            <p:nvPr/>
          </p:nvPicPr>
          <p:blipFill rotWithShape="1">
            <a:blip r:embed="rId3">
              <a:alphaModFix/>
            </a:blip>
            <a:srcRect b="9624" l="0" r="0" t="0"/>
            <a:stretch/>
          </p:blipFill>
          <p:spPr>
            <a:xfrm>
              <a:off x="963990" y="2521053"/>
              <a:ext cx="2356150" cy="4045652"/>
            </a:xfrm>
            <a:prstGeom prst="rect">
              <a:avLst/>
            </a:prstGeom>
            <a:noFill/>
            <a:ln cap="flat" cmpd="sng" w="19050">
              <a:solidFill>
                <a:srgbClr val="000000"/>
              </a:solidFill>
              <a:prstDash val="solid"/>
              <a:round/>
              <a:headEnd len="sm" w="sm" type="none"/>
              <a:tailEnd len="sm" w="sm" type="none"/>
            </a:ln>
          </p:spPr>
        </p:pic>
        <p:sp>
          <p:nvSpPr>
            <p:cNvPr id="313" name="Google Shape;313;p37"/>
            <p:cNvSpPr/>
            <p:nvPr/>
          </p:nvSpPr>
          <p:spPr>
            <a:xfrm>
              <a:off x="1076861" y="5773104"/>
              <a:ext cx="1857900" cy="40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4" name="Google Shape;314;p37"/>
          <p:cNvGrpSpPr/>
          <p:nvPr/>
        </p:nvGrpSpPr>
        <p:grpSpPr>
          <a:xfrm>
            <a:off x="3617955" y="4371920"/>
            <a:ext cx="5060388" cy="2253724"/>
            <a:chOff x="4338987" y="3221800"/>
            <a:chExt cx="4278674" cy="1905575"/>
          </a:xfrm>
        </p:grpSpPr>
        <p:pic>
          <p:nvPicPr>
            <p:cNvPr id="315" name="Google Shape;315;p37"/>
            <p:cNvPicPr preferRelativeResize="0"/>
            <p:nvPr/>
          </p:nvPicPr>
          <p:blipFill>
            <a:blip r:embed="rId4">
              <a:alphaModFix/>
            </a:blip>
            <a:stretch>
              <a:fillRect/>
            </a:stretch>
          </p:blipFill>
          <p:spPr>
            <a:xfrm>
              <a:off x="4338987" y="3221800"/>
              <a:ext cx="4278674" cy="1905575"/>
            </a:xfrm>
            <a:prstGeom prst="rect">
              <a:avLst/>
            </a:prstGeom>
            <a:noFill/>
            <a:ln cap="flat" cmpd="sng" w="19050">
              <a:solidFill>
                <a:srgbClr val="000000"/>
              </a:solidFill>
              <a:prstDash val="solid"/>
              <a:round/>
              <a:headEnd len="sm" w="sm" type="none"/>
              <a:tailEnd len="sm" w="sm" type="none"/>
            </a:ln>
          </p:spPr>
        </p:pic>
        <p:sp>
          <p:nvSpPr>
            <p:cNvPr id="316" name="Google Shape;316;p37"/>
            <p:cNvSpPr/>
            <p:nvPr/>
          </p:nvSpPr>
          <p:spPr>
            <a:xfrm>
              <a:off x="6798575" y="3504175"/>
              <a:ext cx="1536000" cy="3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8"/>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Cloud Natural Language API </a:t>
            </a:r>
            <a:endParaRPr b="1" sz="3000">
              <a:latin typeface="Open Sans"/>
              <a:ea typeface="Open Sans"/>
              <a:cs typeface="Open Sans"/>
              <a:sym typeface="Open Sans"/>
            </a:endParaRPr>
          </a:p>
        </p:txBody>
      </p:sp>
      <p:sp>
        <p:nvSpPr>
          <p:cNvPr id="322" name="Google Shape;322;p38"/>
          <p:cNvSpPr txBox="1"/>
          <p:nvPr/>
        </p:nvSpPr>
        <p:spPr>
          <a:xfrm>
            <a:off x="1560150" y="1472150"/>
            <a:ext cx="6023700" cy="8244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Search for or select </a:t>
            </a:r>
            <a:r>
              <a:rPr b="1" lang="en" sz="1800">
                <a:solidFill>
                  <a:srgbClr val="5EA5E5"/>
                </a:solidFill>
                <a:latin typeface="Open Sans"/>
                <a:ea typeface="Open Sans"/>
                <a:cs typeface="Open Sans"/>
                <a:sym typeface="Open Sans"/>
              </a:rPr>
              <a:t>Cloud Natural Language API</a:t>
            </a:r>
            <a:r>
              <a:rPr lang="en" sz="1800">
                <a:latin typeface="Open Sans"/>
                <a:ea typeface="Open Sans"/>
                <a:cs typeface="Open Sans"/>
                <a:sym typeface="Open Sans"/>
              </a:rPr>
              <a:t>. Select </a:t>
            </a:r>
            <a:r>
              <a:rPr b="1" lang="en" sz="1800">
                <a:solidFill>
                  <a:srgbClr val="5EA5E5"/>
                </a:solidFill>
                <a:latin typeface="Open Sans"/>
                <a:ea typeface="Open Sans"/>
                <a:cs typeface="Open Sans"/>
                <a:sym typeface="Open Sans"/>
              </a:rPr>
              <a:t>ENABLE</a:t>
            </a:r>
            <a:r>
              <a:rPr lang="en" sz="1800">
                <a:latin typeface="Open Sans"/>
                <a:ea typeface="Open Sans"/>
                <a:cs typeface="Open Sans"/>
                <a:sym typeface="Open Sans"/>
              </a:rPr>
              <a:t> on the next screen. </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grpSp>
        <p:nvGrpSpPr>
          <p:cNvPr id="323" name="Google Shape;323;p38"/>
          <p:cNvGrpSpPr/>
          <p:nvPr/>
        </p:nvGrpSpPr>
        <p:grpSpPr>
          <a:xfrm>
            <a:off x="185303" y="2700192"/>
            <a:ext cx="4107805" cy="3752865"/>
            <a:chOff x="1395947" y="3047950"/>
            <a:chExt cx="3901049" cy="3563975"/>
          </a:xfrm>
        </p:grpSpPr>
        <p:pic>
          <p:nvPicPr>
            <p:cNvPr id="324" name="Google Shape;324;p38"/>
            <p:cNvPicPr preferRelativeResize="0"/>
            <p:nvPr/>
          </p:nvPicPr>
          <p:blipFill rotWithShape="1">
            <a:blip r:embed="rId3">
              <a:alphaModFix/>
            </a:blip>
            <a:srcRect b="0" l="0" r="38586" t="0"/>
            <a:stretch/>
          </p:blipFill>
          <p:spPr>
            <a:xfrm>
              <a:off x="1395947" y="3047950"/>
              <a:ext cx="3901049" cy="3563975"/>
            </a:xfrm>
            <a:prstGeom prst="rect">
              <a:avLst/>
            </a:prstGeom>
            <a:noFill/>
            <a:ln cap="flat" cmpd="sng" w="19050">
              <a:solidFill>
                <a:srgbClr val="000000"/>
              </a:solidFill>
              <a:prstDash val="solid"/>
              <a:round/>
              <a:headEnd len="sm" w="sm" type="none"/>
              <a:tailEnd len="sm" w="sm" type="none"/>
            </a:ln>
          </p:spPr>
        </p:pic>
        <p:sp>
          <p:nvSpPr>
            <p:cNvPr id="325" name="Google Shape;325;p38"/>
            <p:cNvSpPr/>
            <p:nvPr/>
          </p:nvSpPr>
          <p:spPr>
            <a:xfrm>
              <a:off x="3912900" y="5459200"/>
              <a:ext cx="1300800" cy="1103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6" name="Google Shape;326;p38"/>
          <p:cNvGrpSpPr/>
          <p:nvPr/>
        </p:nvGrpSpPr>
        <p:grpSpPr>
          <a:xfrm>
            <a:off x="4383930" y="2703756"/>
            <a:ext cx="4574760" cy="3752850"/>
            <a:chOff x="4942163" y="3229850"/>
            <a:chExt cx="3901049" cy="3200179"/>
          </a:xfrm>
        </p:grpSpPr>
        <p:pic>
          <p:nvPicPr>
            <p:cNvPr id="327" name="Google Shape;327;p38"/>
            <p:cNvPicPr preferRelativeResize="0"/>
            <p:nvPr/>
          </p:nvPicPr>
          <p:blipFill>
            <a:blip r:embed="rId4">
              <a:alphaModFix/>
            </a:blip>
            <a:stretch>
              <a:fillRect/>
            </a:stretch>
          </p:blipFill>
          <p:spPr>
            <a:xfrm>
              <a:off x="4942163" y="3229850"/>
              <a:ext cx="3901049" cy="3200179"/>
            </a:xfrm>
            <a:prstGeom prst="rect">
              <a:avLst/>
            </a:prstGeom>
            <a:noFill/>
            <a:ln cap="flat" cmpd="sng" w="19050">
              <a:solidFill>
                <a:srgbClr val="000000"/>
              </a:solidFill>
              <a:prstDash val="solid"/>
              <a:round/>
              <a:headEnd len="sm" w="sm" type="none"/>
              <a:tailEnd len="sm" w="sm" type="none"/>
            </a:ln>
          </p:spPr>
        </p:pic>
        <p:sp>
          <p:nvSpPr>
            <p:cNvPr id="328" name="Google Shape;328;p38"/>
            <p:cNvSpPr/>
            <p:nvPr/>
          </p:nvSpPr>
          <p:spPr>
            <a:xfrm>
              <a:off x="5826508" y="4241346"/>
              <a:ext cx="518400" cy="270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2" name="Shape 332"/>
        <p:cNvGrpSpPr/>
        <p:nvPr/>
      </p:nvGrpSpPr>
      <p:grpSpPr>
        <a:xfrm>
          <a:off x="0" y="0"/>
          <a:ext cx="0" cy="0"/>
          <a:chOff x="0" y="0"/>
          <a:chExt cx="0" cy="0"/>
        </a:xfrm>
      </p:grpSpPr>
      <p:sp>
        <p:nvSpPr>
          <p:cNvPr id="333" name="Google Shape;333;p39"/>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Cloud Natural Language API </a:t>
            </a:r>
            <a:endParaRPr b="1" sz="3000">
              <a:latin typeface="Open Sans"/>
              <a:ea typeface="Open Sans"/>
              <a:cs typeface="Open Sans"/>
              <a:sym typeface="Open Sans"/>
            </a:endParaRPr>
          </a:p>
        </p:txBody>
      </p:sp>
      <p:sp>
        <p:nvSpPr>
          <p:cNvPr id="334" name="Google Shape;334;p39"/>
          <p:cNvSpPr txBox="1"/>
          <p:nvPr/>
        </p:nvSpPr>
        <p:spPr>
          <a:xfrm>
            <a:off x="756150" y="1743675"/>
            <a:ext cx="7631700" cy="10731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4"/>
            </a:pPr>
            <a:r>
              <a:rPr lang="en" sz="1800">
                <a:latin typeface="Open Sans"/>
                <a:ea typeface="Open Sans"/>
                <a:cs typeface="Open Sans"/>
                <a:sym typeface="Open Sans"/>
              </a:rPr>
              <a:t>If you see this modal, select </a:t>
            </a:r>
            <a:r>
              <a:rPr b="1" lang="en" sz="1800">
                <a:solidFill>
                  <a:srgbClr val="5EA5E5"/>
                </a:solidFill>
                <a:latin typeface="Open Sans"/>
                <a:ea typeface="Open Sans"/>
                <a:cs typeface="Open Sans"/>
                <a:sym typeface="Open Sans"/>
              </a:rPr>
              <a:t>ENABLE BILLING</a:t>
            </a:r>
            <a:r>
              <a:rPr lang="en" sz="1800">
                <a:latin typeface="Open Sans"/>
                <a:ea typeface="Open Sans"/>
                <a:cs typeface="Open Sans"/>
                <a:sym typeface="Open Sans"/>
              </a:rPr>
              <a:t>. You won't be charged anything, but you need to tell Google Cloud Platform to link this API to your payment method. </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grpSp>
        <p:nvGrpSpPr>
          <p:cNvPr id="335" name="Google Shape;335;p39"/>
          <p:cNvGrpSpPr/>
          <p:nvPr/>
        </p:nvGrpSpPr>
        <p:grpSpPr>
          <a:xfrm>
            <a:off x="1385702" y="3748958"/>
            <a:ext cx="6372604" cy="1980678"/>
            <a:chOff x="2124575" y="3598650"/>
            <a:chExt cx="4894849" cy="1521375"/>
          </a:xfrm>
        </p:grpSpPr>
        <p:pic>
          <p:nvPicPr>
            <p:cNvPr id="336" name="Google Shape;336;p39"/>
            <p:cNvPicPr preferRelativeResize="0"/>
            <p:nvPr/>
          </p:nvPicPr>
          <p:blipFill>
            <a:blip r:embed="rId3">
              <a:alphaModFix/>
            </a:blip>
            <a:stretch>
              <a:fillRect/>
            </a:stretch>
          </p:blipFill>
          <p:spPr>
            <a:xfrm>
              <a:off x="2124575" y="3598650"/>
              <a:ext cx="4894849" cy="1521375"/>
            </a:xfrm>
            <a:prstGeom prst="rect">
              <a:avLst/>
            </a:prstGeom>
            <a:noFill/>
            <a:ln cap="flat" cmpd="sng" w="9525">
              <a:solidFill>
                <a:srgbClr val="000000"/>
              </a:solidFill>
              <a:prstDash val="solid"/>
              <a:round/>
              <a:headEnd len="sm" w="sm" type="none"/>
              <a:tailEnd len="sm" w="sm" type="none"/>
            </a:ln>
          </p:spPr>
        </p:pic>
        <p:sp>
          <p:nvSpPr>
            <p:cNvPr id="337" name="Google Shape;337;p39"/>
            <p:cNvSpPr/>
            <p:nvPr/>
          </p:nvSpPr>
          <p:spPr>
            <a:xfrm>
              <a:off x="5667925" y="4696725"/>
              <a:ext cx="1213800" cy="30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1" name="Shape 341"/>
        <p:cNvGrpSpPr/>
        <p:nvPr/>
      </p:nvGrpSpPr>
      <p:grpSpPr>
        <a:xfrm>
          <a:off x="0" y="0"/>
          <a:ext cx="0" cy="0"/>
          <a:chOff x="0" y="0"/>
          <a:chExt cx="0" cy="0"/>
        </a:xfrm>
      </p:grpSpPr>
      <p:sp>
        <p:nvSpPr>
          <p:cNvPr id="342" name="Google Shape;342;p40"/>
          <p:cNvSpPr txBox="1"/>
          <p:nvPr>
            <p:ph type="title"/>
          </p:nvPr>
        </p:nvSpPr>
        <p:spPr>
          <a:xfrm>
            <a:off x="241500" y="784500"/>
            <a:ext cx="86610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Great! Now your project can use the Google Cloud Natural Language API. </a:t>
            </a:r>
            <a:br>
              <a:rPr b="1" lang="en" sz="3000">
                <a:solidFill>
                  <a:schemeClr val="lt1"/>
                </a:solidFill>
                <a:latin typeface="Open Sans"/>
                <a:ea typeface="Open Sans"/>
                <a:cs typeface="Open Sans"/>
                <a:sym typeface="Open Sans"/>
              </a:rPr>
            </a:br>
            <a:br>
              <a:rPr b="1" lang="en" sz="3000">
                <a:solidFill>
                  <a:schemeClr val="lt1"/>
                </a:solidFill>
                <a:latin typeface="Open Sans"/>
                <a:ea typeface="Open Sans"/>
                <a:cs typeface="Open Sans"/>
                <a:sym typeface="Open Sans"/>
              </a:rPr>
            </a:br>
            <a:r>
              <a:rPr b="1" lang="en" sz="3000">
                <a:solidFill>
                  <a:schemeClr val="lt1"/>
                </a:solidFill>
                <a:latin typeface="Open Sans"/>
                <a:ea typeface="Open Sans"/>
                <a:cs typeface="Open Sans"/>
                <a:sym typeface="Open Sans"/>
              </a:rPr>
              <a:t>Actions on Google is the platform to develop for Google Assistant. Let's set that up! </a:t>
            </a:r>
            <a:endParaRPr b="1" sz="3000">
              <a:solidFill>
                <a:schemeClr val="lt1"/>
              </a:solidFill>
              <a:latin typeface="Open Sans"/>
              <a:ea typeface="Open Sans"/>
              <a:cs typeface="Open Sans"/>
              <a:sym typeface="Open Sans"/>
            </a:endParaRPr>
          </a:p>
        </p:txBody>
      </p:sp>
      <p:sp>
        <p:nvSpPr>
          <p:cNvPr id="343" name="Google Shape;343;p4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7" name="Shape 347"/>
        <p:cNvGrpSpPr/>
        <p:nvPr/>
      </p:nvGrpSpPr>
      <p:grpSpPr>
        <a:xfrm>
          <a:off x="0" y="0"/>
          <a:ext cx="0" cy="0"/>
          <a:chOff x="0" y="0"/>
          <a:chExt cx="0" cy="0"/>
        </a:xfrm>
      </p:grpSpPr>
      <p:pic>
        <p:nvPicPr>
          <p:cNvPr id="348" name="Google Shape;348;p41"/>
          <p:cNvPicPr preferRelativeResize="0"/>
          <p:nvPr/>
        </p:nvPicPr>
        <p:blipFill>
          <a:blip r:embed="rId3">
            <a:alphaModFix/>
          </a:blip>
          <a:stretch>
            <a:fillRect/>
          </a:stretch>
        </p:blipFill>
        <p:spPr>
          <a:xfrm>
            <a:off x="1512350" y="2776483"/>
            <a:ext cx="390525" cy="2286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2" name="Shape 352"/>
        <p:cNvGrpSpPr/>
        <p:nvPr/>
      </p:nvGrpSpPr>
      <p:grpSpPr>
        <a:xfrm>
          <a:off x="0" y="0"/>
          <a:ext cx="0" cy="0"/>
          <a:chOff x="0" y="0"/>
          <a:chExt cx="0" cy="0"/>
        </a:xfrm>
      </p:grpSpPr>
      <p:sp>
        <p:nvSpPr>
          <p:cNvPr id="353" name="Google Shape;353;p42"/>
          <p:cNvSpPr txBox="1"/>
          <p:nvPr/>
        </p:nvSpPr>
        <p:spPr>
          <a:xfrm>
            <a:off x="1045650" y="2568300"/>
            <a:ext cx="7052700" cy="9309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In a new tab, navigate to the URL above.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GO TO ACTIONS CONSOLE</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sp>
        <p:nvSpPr>
          <p:cNvPr id="354" name="Google Shape;354;p42"/>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Actions on Google Console</a:t>
            </a:r>
            <a:endParaRPr b="1" sz="3000">
              <a:latin typeface="Open Sans"/>
              <a:ea typeface="Open Sans"/>
              <a:cs typeface="Open Sans"/>
              <a:sym typeface="Open Sans"/>
            </a:endParaRPr>
          </a:p>
        </p:txBody>
      </p:sp>
      <p:sp>
        <p:nvSpPr>
          <p:cNvPr id="355" name="Google Shape;355;p42"/>
          <p:cNvSpPr/>
          <p:nvPr/>
        </p:nvSpPr>
        <p:spPr>
          <a:xfrm>
            <a:off x="877650" y="1625675"/>
            <a:ext cx="73887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http://mlhlocal.host/google-actions</a:t>
            </a:r>
            <a:endParaRPr sz="2800">
              <a:solidFill>
                <a:srgbClr val="EAEAEA"/>
              </a:solidFill>
            </a:endParaRPr>
          </a:p>
        </p:txBody>
      </p:sp>
      <p:pic>
        <p:nvPicPr>
          <p:cNvPr id="356" name="Google Shape;356;p42"/>
          <p:cNvPicPr preferRelativeResize="0"/>
          <p:nvPr/>
        </p:nvPicPr>
        <p:blipFill>
          <a:blip r:embed="rId3">
            <a:alphaModFix/>
          </a:blip>
          <a:stretch>
            <a:fillRect/>
          </a:stretch>
        </p:blipFill>
        <p:spPr>
          <a:xfrm>
            <a:off x="839021" y="3810325"/>
            <a:ext cx="7465970" cy="2801026"/>
          </a:xfrm>
          <a:prstGeom prst="rect">
            <a:avLst/>
          </a:prstGeom>
          <a:noFill/>
          <a:ln cap="flat" cmpd="sng" w="19050">
            <a:solidFill>
              <a:srgbClr val="000000"/>
            </a:solidFill>
            <a:prstDash val="solid"/>
            <a:round/>
            <a:headEnd len="sm" w="sm" type="none"/>
            <a:tailEnd len="sm" w="sm" type="none"/>
          </a:ln>
        </p:spPr>
      </p:pic>
      <p:sp>
        <p:nvSpPr>
          <p:cNvPr id="357" name="Google Shape;357;p42"/>
          <p:cNvSpPr/>
          <p:nvPr/>
        </p:nvSpPr>
        <p:spPr>
          <a:xfrm>
            <a:off x="6811379" y="4083706"/>
            <a:ext cx="1085700" cy="2952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6" name="Shape 116"/>
        <p:cNvGrpSpPr/>
        <p:nvPr/>
      </p:nvGrpSpPr>
      <p:grpSpPr>
        <a:xfrm>
          <a:off x="0" y="0"/>
          <a:ext cx="0" cy="0"/>
          <a:chOff x="0" y="0"/>
          <a:chExt cx="0" cy="0"/>
        </a:xfrm>
      </p:grpSpPr>
      <p:sp>
        <p:nvSpPr>
          <p:cNvPr id="117" name="Google Shape;117;p16"/>
          <p:cNvSpPr/>
          <p:nvPr/>
        </p:nvSpPr>
        <p:spPr>
          <a:xfrm>
            <a:off x="811938" y="1012825"/>
            <a:ext cx="2779200" cy="2779200"/>
          </a:xfrm>
          <a:prstGeom prst="rect">
            <a:avLst/>
          </a:prstGeom>
          <a:solidFill>
            <a:srgbClr val="EEEEEE"/>
          </a:solidFill>
          <a:ln cap="flat" cmpd="sng" w="38100">
            <a:solidFill>
              <a:srgbClr val="59595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353535"/>
              </a:solidFill>
              <a:latin typeface="Open Sans"/>
              <a:ea typeface="Open Sans"/>
              <a:cs typeface="Open Sans"/>
              <a:sym typeface="Open Sans"/>
            </a:endParaRPr>
          </a:p>
          <a:p>
            <a:pPr indent="0" lvl="0" marL="0" rtl="0" algn="ctr">
              <a:spcBef>
                <a:spcPts val="0"/>
              </a:spcBef>
              <a:spcAft>
                <a:spcPts val="0"/>
              </a:spcAft>
              <a:buNone/>
            </a:pPr>
            <a:r>
              <a:rPr b="1" lang="en">
                <a:solidFill>
                  <a:srgbClr val="353535"/>
                </a:solidFill>
                <a:latin typeface="Open Sans"/>
                <a:ea typeface="Open Sans"/>
                <a:cs typeface="Open Sans"/>
                <a:sym typeface="Open Sans"/>
              </a:rPr>
              <a:t>[Put your Photo Here]</a:t>
            </a:r>
            <a:endParaRPr b="1">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a:solidFill>
                <a:srgbClr val="353535"/>
              </a:solidFill>
              <a:latin typeface="Open Sans"/>
              <a:ea typeface="Open Sans"/>
              <a:cs typeface="Open Sans"/>
              <a:sym typeface="Open Sans"/>
            </a:endParaRPr>
          </a:p>
        </p:txBody>
      </p:sp>
      <p:sp>
        <p:nvSpPr>
          <p:cNvPr id="118" name="Google Shape;118;p16"/>
          <p:cNvSpPr txBox="1"/>
          <p:nvPr/>
        </p:nvSpPr>
        <p:spPr>
          <a:xfrm>
            <a:off x="4024663" y="1731525"/>
            <a:ext cx="43074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EA5E5"/>
                </a:solidFill>
                <a:latin typeface="Open Sans"/>
                <a:ea typeface="Open Sans"/>
                <a:cs typeface="Open Sans"/>
                <a:sym typeface="Open Sans"/>
              </a:rPr>
              <a:t>Welcome! My name is</a:t>
            </a:r>
            <a:endParaRPr b="1" sz="3000">
              <a:solidFill>
                <a:srgbClr val="5EA5E5"/>
              </a:solidFill>
              <a:latin typeface="Open Sans"/>
              <a:ea typeface="Open Sans"/>
              <a:cs typeface="Open Sans"/>
              <a:sym typeface="Open Sans"/>
            </a:endParaRPr>
          </a:p>
          <a:p>
            <a:pPr indent="0" lvl="0" marL="0" rtl="0" algn="l">
              <a:spcBef>
                <a:spcPts val="0"/>
              </a:spcBef>
              <a:spcAft>
                <a:spcPts val="0"/>
              </a:spcAft>
              <a:buNone/>
            </a:pPr>
            <a:r>
              <a:rPr b="1" lang="en" sz="3000">
                <a:solidFill>
                  <a:srgbClr val="5EA5E5"/>
                </a:solidFill>
                <a:latin typeface="Open Sans"/>
                <a:ea typeface="Open Sans"/>
                <a:cs typeface="Open Sans"/>
                <a:sym typeface="Open Sans"/>
              </a:rPr>
              <a:t>Jitendar Kumar</a:t>
            </a:r>
            <a:endParaRPr b="1" sz="3000">
              <a:solidFill>
                <a:srgbClr val="5EA5E5"/>
              </a:solidFill>
              <a:latin typeface="Open Sans"/>
              <a:ea typeface="Open Sans"/>
              <a:cs typeface="Open Sans"/>
              <a:sym typeface="Open Sans"/>
            </a:endParaRPr>
          </a:p>
        </p:txBody>
      </p:sp>
      <p:sp>
        <p:nvSpPr>
          <p:cNvPr id="119" name="Google Shape;119;p16"/>
          <p:cNvSpPr/>
          <p:nvPr/>
        </p:nvSpPr>
        <p:spPr>
          <a:xfrm>
            <a:off x="1763100" y="42199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20" name="Google Shape;120;p16"/>
          <p:cNvSpPr/>
          <p:nvPr/>
        </p:nvSpPr>
        <p:spPr>
          <a:xfrm>
            <a:off x="1763100" y="51070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21" name="Google Shape;121;p16"/>
          <p:cNvSpPr/>
          <p:nvPr/>
        </p:nvSpPr>
        <p:spPr>
          <a:xfrm>
            <a:off x="1763100" y="5934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22" name="Google Shape;122;p16"/>
          <p:cNvSpPr txBox="1"/>
          <p:nvPr/>
        </p:nvSpPr>
        <p:spPr>
          <a:xfrm>
            <a:off x="2490000" y="41217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I’m here to lead this session &amp; help you learn something new today!</a:t>
            </a:r>
            <a:endParaRPr b="1" sz="1800">
              <a:solidFill>
                <a:srgbClr val="353535"/>
              </a:solidFill>
              <a:latin typeface="Open Sans"/>
              <a:ea typeface="Open Sans"/>
              <a:cs typeface="Open Sans"/>
              <a:sym typeface="Open Sans"/>
            </a:endParaRPr>
          </a:p>
        </p:txBody>
      </p:sp>
      <p:sp>
        <p:nvSpPr>
          <p:cNvPr id="123" name="Google Shape;123;p16"/>
          <p:cNvSpPr txBox="1"/>
          <p:nvPr/>
        </p:nvSpPr>
        <p:spPr>
          <a:xfrm>
            <a:off x="2490000" y="497895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 am 4th Year student from our college.</a:t>
            </a:r>
            <a:endParaRPr b="1" sz="1800">
              <a:solidFill>
                <a:srgbClr val="353535"/>
              </a:solidFill>
              <a:latin typeface="Open Sans"/>
              <a:ea typeface="Open Sans"/>
              <a:cs typeface="Open Sans"/>
              <a:sym typeface="Open Sans"/>
            </a:endParaRPr>
          </a:p>
        </p:txBody>
      </p:sp>
      <p:sp>
        <p:nvSpPr>
          <p:cNvPr id="124" name="Google Shape;124;p16"/>
          <p:cNvSpPr txBox="1"/>
          <p:nvPr/>
        </p:nvSpPr>
        <p:spPr>
          <a:xfrm>
            <a:off x="2490000" y="58362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 am a Machine Learning extravegist and love to contribute to open source  .</a:t>
            </a:r>
            <a:endParaRPr b="1" sz="1800">
              <a:solidFill>
                <a:srgbClr val="353535"/>
              </a:solidFill>
              <a:latin typeface="Open Sans"/>
              <a:ea typeface="Open Sans"/>
              <a:cs typeface="Open Sans"/>
              <a:sym typeface="Open Sans"/>
            </a:endParaRPr>
          </a:p>
        </p:txBody>
      </p:sp>
      <p:pic>
        <p:nvPicPr>
          <p:cNvPr id="125" name="Google Shape;125;p16"/>
          <p:cNvPicPr preferRelativeResize="0"/>
          <p:nvPr/>
        </p:nvPicPr>
        <p:blipFill>
          <a:blip r:embed="rId3">
            <a:alphaModFix/>
          </a:blip>
          <a:stretch>
            <a:fillRect/>
          </a:stretch>
        </p:blipFill>
        <p:spPr>
          <a:xfrm>
            <a:off x="1300740" y="1344772"/>
            <a:ext cx="1801599" cy="1801599"/>
          </a:xfrm>
          <a:prstGeom prst="rect">
            <a:avLst/>
          </a:prstGeom>
          <a:noFill/>
          <a:ln>
            <a:noFill/>
          </a:ln>
        </p:spPr>
      </p:pic>
      <p:pic>
        <p:nvPicPr>
          <p:cNvPr id="126" name="Google Shape;126;p16"/>
          <p:cNvPicPr preferRelativeResize="0"/>
          <p:nvPr/>
        </p:nvPicPr>
        <p:blipFill>
          <a:blip r:embed="rId4">
            <a:alphaModFix/>
          </a:blip>
          <a:stretch>
            <a:fillRect/>
          </a:stretch>
        </p:blipFill>
        <p:spPr>
          <a:xfrm>
            <a:off x="685688" y="857000"/>
            <a:ext cx="3031725" cy="30317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1" name="Shape 361"/>
        <p:cNvGrpSpPr/>
        <p:nvPr/>
      </p:nvGrpSpPr>
      <p:grpSpPr>
        <a:xfrm>
          <a:off x="0" y="0"/>
          <a:ext cx="0" cy="0"/>
          <a:chOff x="0" y="0"/>
          <a:chExt cx="0" cy="0"/>
        </a:xfrm>
      </p:grpSpPr>
      <p:sp>
        <p:nvSpPr>
          <p:cNvPr id="362" name="Google Shape;362;p43"/>
          <p:cNvSpPr txBox="1"/>
          <p:nvPr/>
        </p:nvSpPr>
        <p:spPr>
          <a:xfrm>
            <a:off x="298800" y="1575350"/>
            <a:ext cx="8546400" cy="95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Add/import project</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3"/>
            </a:pPr>
            <a:r>
              <a:rPr lang="en" sz="1800">
                <a:latin typeface="Open Sans"/>
                <a:ea typeface="Open Sans"/>
                <a:cs typeface="Open Sans"/>
                <a:sym typeface="Open Sans"/>
              </a:rPr>
              <a:t>Read the terms and select </a:t>
            </a:r>
            <a:r>
              <a:rPr b="1" lang="en" sz="1800">
                <a:solidFill>
                  <a:srgbClr val="5EA5E5"/>
                </a:solidFill>
                <a:latin typeface="Open Sans"/>
                <a:ea typeface="Open Sans"/>
                <a:cs typeface="Open Sans"/>
                <a:sym typeface="Open Sans"/>
              </a:rPr>
              <a:t>Yes</a:t>
            </a:r>
            <a:r>
              <a:rPr lang="en" sz="1800">
                <a:latin typeface="Open Sans"/>
                <a:ea typeface="Open Sans"/>
                <a:cs typeface="Open Sans"/>
                <a:sym typeface="Open Sans"/>
              </a:rPr>
              <a:t> if you agree, then </a:t>
            </a:r>
            <a:r>
              <a:rPr b="1" lang="en" sz="1800">
                <a:solidFill>
                  <a:srgbClr val="5EA5E5"/>
                </a:solidFill>
                <a:latin typeface="Open Sans"/>
                <a:ea typeface="Open Sans"/>
                <a:cs typeface="Open Sans"/>
                <a:sym typeface="Open Sans"/>
              </a:rPr>
              <a:t>AGREE AND CONTINUE</a:t>
            </a:r>
            <a:r>
              <a:rPr lang="en" sz="1800">
                <a:latin typeface="Open Sans"/>
                <a:ea typeface="Open Sans"/>
                <a:cs typeface="Open Sans"/>
                <a:sym typeface="Open Sans"/>
              </a:rPr>
              <a:t>.</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sp>
        <p:nvSpPr>
          <p:cNvPr id="363" name="Google Shape;363;p43"/>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Actions on Google Console</a:t>
            </a:r>
            <a:endParaRPr b="1" sz="3000">
              <a:latin typeface="Open Sans"/>
              <a:ea typeface="Open Sans"/>
              <a:cs typeface="Open Sans"/>
              <a:sym typeface="Open Sans"/>
            </a:endParaRPr>
          </a:p>
        </p:txBody>
      </p:sp>
      <p:pic>
        <p:nvPicPr>
          <p:cNvPr id="364" name="Google Shape;364;p43"/>
          <p:cNvPicPr preferRelativeResize="0"/>
          <p:nvPr/>
        </p:nvPicPr>
        <p:blipFill rotWithShape="1">
          <a:blip r:embed="rId3">
            <a:alphaModFix/>
          </a:blip>
          <a:srcRect b="0" l="0" r="16015" t="0"/>
          <a:stretch/>
        </p:blipFill>
        <p:spPr>
          <a:xfrm>
            <a:off x="230175" y="2844025"/>
            <a:ext cx="5406876" cy="3855125"/>
          </a:xfrm>
          <a:prstGeom prst="rect">
            <a:avLst/>
          </a:prstGeom>
          <a:noFill/>
          <a:ln cap="flat" cmpd="sng" w="19050">
            <a:solidFill>
              <a:srgbClr val="000000"/>
            </a:solidFill>
            <a:prstDash val="solid"/>
            <a:round/>
            <a:headEnd len="sm" w="sm" type="none"/>
            <a:tailEnd len="sm" w="sm" type="none"/>
          </a:ln>
        </p:spPr>
      </p:pic>
      <p:pic>
        <p:nvPicPr>
          <p:cNvPr id="365" name="Google Shape;365;p43"/>
          <p:cNvPicPr preferRelativeResize="0"/>
          <p:nvPr/>
        </p:nvPicPr>
        <p:blipFill>
          <a:blip r:embed="rId4">
            <a:alphaModFix/>
          </a:blip>
          <a:stretch>
            <a:fillRect/>
          </a:stretch>
        </p:blipFill>
        <p:spPr>
          <a:xfrm>
            <a:off x="4431850" y="3848926"/>
            <a:ext cx="4481976" cy="2401751"/>
          </a:xfrm>
          <a:prstGeom prst="rect">
            <a:avLst/>
          </a:prstGeom>
          <a:noFill/>
          <a:ln cap="flat" cmpd="sng" w="19050">
            <a:solidFill>
              <a:srgbClr val="000000"/>
            </a:solidFill>
            <a:prstDash val="solid"/>
            <a:round/>
            <a:headEnd len="sm" w="sm" type="none"/>
            <a:tailEnd len="sm" w="sm" type="none"/>
          </a:ln>
        </p:spPr>
      </p:pic>
      <p:sp>
        <p:nvSpPr>
          <p:cNvPr id="366" name="Google Shape;366;p43"/>
          <p:cNvSpPr/>
          <p:nvPr/>
        </p:nvSpPr>
        <p:spPr>
          <a:xfrm>
            <a:off x="468279" y="4859693"/>
            <a:ext cx="1953000" cy="17553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43"/>
          <p:cNvSpPr/>
          <p:nvPr/>
        </p:nvSpPr>
        <p:spPr>
          <a:xfrm>
            <a:off x="6049126" y="5708769"/>
            <a:ext cx="1238700" cy="3018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1" name="Shape 371"/>
        <p:cNvGrpSpPr/>
        <p:nvPr/>
      </p:nvGrpSpPr>
      <p:grpSpPr>
        <a:xfrm>
          <a:off x="0" y="0"/>
          <a:ext cx="0" cy="0"/>
          <a:chOff x="0" y="0"/>
          <a:chExt cx="0" cy="0"/>
        </a:xfrm>
      </p:grpSpPr>
      <p:sp>
        <p:nvSpPr>
          <p:cNvPr id="372" name="Google Shape;372;p44"/>
          <p:cNvSpPr txBox="1"/>
          <p:nvPr/>
        </p:nvSpPr>
        <p:spPr>
          <a:xfrm>
            <a:off x="1172850" y="1781700"/>
            <a:ext cx="6798300" cy="95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5"/>
            </a:pPr>
            <a:r>
              <a:rPr lang="en" sz="1800">
                <a:latin typeface="Open Sans"/>
                <a:ea typeface="Open Sans"/>
                <a:cs typeface="Open Sans"/>
                <a:sym typeface="Open Sans"/>
              </a:rPr>
              <a:t>Click the search box and scroll until you find your project.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5"/>
            </a:pPr>
            <a:r>
              <a:rPr lang="en" sz="1800">
                <a:latin typeface="Open Sans"/>
                <a:ea typeface="Open Sans"/>
                <a:cs typeface="Open Sans"/>
                <a:sym typeface="Open Sans"/>
              </a:rPr>
              <a:t>Select your project, then click </a:t>
            </a:r>
            <a:r>
              <a:rPr b="1" lang="en" sz="1800">
                <a:solidFill>
                  <a:srgbClr val="5EA5E5"/>
                </a:solidFill>
                <a:latin typeface="Open Sans"/>
                <a:ea typeface="Open Sans"/>
                <a:cs typeface="Open Sans"/>
                <a:sym typeface="Open Sans"/>
              </a:rPr>
              <a:t>IMPORT PROJECT</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sp>
        <p:nvSpPr>
          <p:cNvPr id="373" name="Google Shape;373;p44"/>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Actions on Google Console</a:t>
            </a:r>
            <a:endParaRPr b="1" sz="3000">
              <a:latin typeface="Open Sans"/>
              <a:ea typeface="Open Sans"/>
              <a:cs typeface="Open Sans"/>
              <a:sym typeface="Open Sans"/>
            </a:endParaRPr>
          </a:p>
        </p:txBody>
      </p:sp>
      <p:pic>
        <p:nvPicPr>
          <p:cNvPr id="374" name="Google Shape;374;p44"/>
          <p:cNvPicPr preferRelativeResize="0"/>
          <p:nvPr/>
        </p:nvPicPr>
        <p:blipFill>
          <a:blip r:embed="rId3">
            <a:alphaModFix/>
          </a:blip>
          <a:stretch>
            <a:fillRect/>
          </a:stretch>
        </p:blipFill>
        <p:spPr>
          <a:xfrm>
            <a:off x="220163" y="3447542"/>
            <a:ext cx="4254043" cy="2534949"/>
          </a:xfrm>
          <a:prstGeom prst="rect">
            <a:avLst/>
          </a:prstGeom>
          <a:noFill/>
          <a:ln cap="flat" cmpd="sng" w="19050">
            <a:solidFill>
              <a:srgbClr val="000000"/>
            </a:solidFill>
            <a:prstDash val="solid"/>
            <a:round/>
            <a:headEnd len="sm" w="sm" type="none"/>
            <a:tailEnd len="sm" w="sm" type="none"/>
          </a:ln>
        </p:spPr>
      </p:pic>
      <p:grpSp>
        <p:nvGrpSpPr>
          <p:cNvPr id="375" name="Google Shape;375;p44"/>
          <p:cNvGrpSpPr/>
          <p:nvPr/>
        </p:nvGrpSpPr>
        <p:grpSpPr>
          <a:xfrm>
            <a:off x="4669794" y="3455754"/>
            <a:ext cx="4254043" cy="2518534"/>
            <a:chOff x="4669794" y="3165879"/>
            <a:chExt cx="4254043" cy="2518534"/>
          </a:xfrm>
        </p:grpSpPr>
        <p:pic>
          <p:nvPicPr>
            <p:cNvPr id="376" name="Google Shape;376;p44"/>
            <p:cNvPicPr preferRelativeResize="0"/>
            <p:nvPr/>
          </p:nvPicPr>
          <p:blipFill>
            <a:blip r:embed="rId4">
              <a:alphaModFix/>
            </a:blip>
            <a:stretch>
              <a:fillRect/>
            </a:stretch>
          </p:blipFill>
          <p:spPr>
            <a:xfrm>
              <a:off x="4669794" y="3165879"/>
              <a:ext cx="4254043" cy="2518534"/>
            </a:xfrm>
            <a:prstGeom prst="rect">
              <a:avLst/>
            </a:prstGeom>
            <a:noFill/>
            <a:ln cap="flat" cmpd="sng" w="19050">
              <a:solidFill>
                <a:srgbClr val="000000"/>
              </a:solidFill>
              <a:prstDash val="solid"/>
              <a:round/>
              <a:headEnd len="sm" w="sm" type="none"/>
              <a:tailEnd len="sm" w="sm" type="none"/>
            </a:ln>
          </p:spPr>
        </p:pic>
        <p:sp>
          <p:nvSpPr>
            <p:cNvPr id="377" name="Google Shape;377;p44"/>
            <p:cNvSpPr/>
            <p:nvPr/>
          </p:nvSpPr>
          <p:spPr>
            <a:xfrm>
              <a:off x="7393200" y="5099750"/>
              <a:ext cx="1446900" cy="485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1" name="Shape 381"/>
        <p:cNvGrpSpPr/>
        <p:nvPr/>
      </p:nvGrpSpPr>
      <p:grpSpPr>
        <a:xfrm>
          <a:off x="0" y="0"/>
          <a:ext cx="0" cy="0"/>
          <a:chOff x="0" y="0"/>
          <a:chExt cx="0" cy="0"/>
        </a:xfrm>
      </p:grpSpPr>
      <p:sp>
        <p:nvSpPr>
          <p:cNvPr id="382" name="Google Shape;382;p45"/>
          <p:cNvSpPr txBox="1"/>
          <p:nvPr/>
        </p:nvSpPr>
        <p:spPr>
          <a:xfrm>
            <a:off x="2406150" y="1813525"/>
            <a:ext cx="4331700" cy="9546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7"/>
            </a:pPr>
            <a:r>
              <a:rPr lang="en" sz="1800">
                <a:latin typeface="Open Sans"/>
                <a:ea typeface="Open Sans"/>
                <a:cs typeface="Open Sans"/>
                <a:sym typeface="Open Sans"/>
              </a:rPr>
              <a:t>Scroll down to the More Options section and click on the Conversational card. </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sp>
        <p:nvSpPr>
          <p:cNvPr id="383" name="Google Shape;383;p45"/>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Actions on Google Console</a:t>
            </a:r>
            <a:endParaRPr b="1" sz="3000">
              <a:latin typeface="Open Sans"/>
              <a:ea typeface="Open Sans"/>
              <a:cs typeface="Open Sans"/>
              <a:sym typeface="Open Sans"/>
            </a:endParaRPr>
          </a:p>
        </p:txBody>
      </p:sp>
      <p:pic>
        <p:nvPicPr>
          <p:cNvPr id="384" name="Google Shape;384;p45"/>
          <p:cNvPicPr preferRelativeResize="0"/>
          <p:nvPr/>
        </p:nvPicPr>
        <p:blipFill>
          <a:blip r:embed="rId3">
            <a:alphaModFix/>
          </a:blip>
          <a:stretch>
            <a:fillRect/>
          </a:stretch>
        </p:blipFill>
        <p:spPr>
          <a:xfrm>
            <a:off x="488913" y="2931550"/>
            <a:ext cx="8166167" cy="3285168"/>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8" name="Shape 388"/>
        <p:cNvGrpSpPr/>
        <p:nvPr/>
      </p:nvGrpSpPr>
      <p:grpSpPr>
        <a:xfrm>
          <a:off x="0" y="0"/>
          <a:ext cx="0" cy="0"/>
          <a:chOff x="0" y="0"/>
          <a:chExt cx="0" cy="0"/>
        </a:xfrm>
      </p:grpSpPr>
      <p:sp>
        <p:nvSpPr>
          <p:cNvPr id="389" name="Google Shape;389;p46"/>
          <p:cNvSpPr txBox="1"/>
          <p:nvPr/>
        </p:nvSpPr>
        <p:spPr>
          <a:xfrm>
            <a:off x="1836300" y="1693675"/>
            <a:ext cx="5471400" cy="6009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8"/>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Decide how your Action is invoked</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sp>
        <p:nvSpPr>
          <p:cNvPr id="390" name="Google Shape;390;p46"/>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Actions on Google Console</a:t>
            </a:r>
            <a:endParaRPr b="1" sz="3000">
              <a:latin typeface="Open Sans"/>
              <a:ea typeface="Open Sans"/>
              <a:cs typeface="Open Sans"/>
              <a:sym typeface="Open Sans"/>
            </a:endParaRPr>
          </a:p>
        </p:txBody>
      </p:sp>
      <p:grpSp>
        <p:nvGrpSpPr>
          <p:cNvPr id="391" name="Google Shape;391;p46"/>
          <p:cNvGrpSpPr/>
          <p:nvPr/>
        </p:nvGrpSpPr>
        <p:grpSpPr>
          <a:xfrm>
            <a:off x="321212" y="5261074"/>
            <a:ext cx="8517543" cy="1063277"/>
            <a:chOff x="174700" y="3273600"/>
            <a:chExt cx="4195214" cy="1079688"/>
          </a:xfrm>
        </p:grpSpPr>
        <p:grpSp>
          <p:nvGrpSpPr>
            <p:cNvPr id="392" name="Google Shape;392;p46"/>
            <p:cNvGrpSpPr/>
            <p:nvPr/>
          </p:nvGrpSpPr>
          <p:grpSpPr>
            <a:xfrm>
              <a:off x="174706" y="3621588"/>
              <a:ext cx="4195208" cy="731700"/>
              <a:chOff x="160481" y="-12"/>
              <a:chExt cx="5525100" cy="731700"/>
            </a:xfrm>
          </p:grpSpPr>
          <p:sp>
            <p:nvSpPr>
              <p:cNvPr id="393" name="Google Shape;393;p46"/>
              <p:cNvSpPr/>
              <p:nvPr/>
            </p:nvSpPr>
            <p:spPr>
              <a:xfrm>
                <a:off x="160481" y="-12"/>
                <a:ext cx="5525100" cy="7317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t/>
                </a:r>
                <a:endParaRPr b="0" i="0" sz="2500" u="none" cap="none" strike="noStrike">
                  <a:solidFill>
                    <a:srgbClr val="FFFFFF"/>
                  </a:solidFill>
                  <a:latin typeface="Helvetica Neue Light"/>
                  <a:ea typeface="Helvetica Neue Light"/>
                  <a:cs typeface="Helvetica Neue Light"/>
                  <a:sym typeface="Helvetica Neue Light"/>
                </a:endParaRPr>
              </a:p>
            </p:txBody>
          </p:sp>
          <p:sp>
            <p:nvSpPr>
              <p:cNvPr id="394" name="Google Shape;394;p46"/>
              <p:cNvSpPr txBox="1"/>
              <p:nvPr/>
            </p:nvSpPr>
            <p:spPr>
              <a:xfrm>
                <a:off x="218231" y="40941"/>
                <a:ext cx="5409600" cy="649800"/>
              </a:xfrm>
              <a:prstGeom prst="rect">
                <a:avLst/>
              </a:prstGeom>
              <a:noFill/>
              <a:ln>
                <a:noFill/>
              </a:ln>
            </p:spPr>
            <p:txBody>
              <a:bodyPr anchorCtr="0" anchor="ctr" bIns="50800" lIns="50800" spcFirstLastPara="1" rIns="50800" wrap="square" tIns="50800">
                <a:noAutofit/>
              </a:bodyPr>
              <a:lstStyle/>
              <a:p>
                <a:pPr indent="0" lvl="0" marL="0" rtl="0" algn="l">
                  <a:lnSpc>
                    <a:spcPct val="125454"/>
                  </a:lnSpc>
                  <a:spcBef>
                    <a:spcPts val="0"/>
                  </a:spcBef>
                  <a:spcAft>
                    <a:spcPts val="0"/>
                  </a:spcAft>
                  <a:buClr>
                    <a:srgbClr val="000000"/>
                  </a:buClr>
                  <a:buSzPts val="1100"/>
                  <a:buFont typeface="Arial"/>
                  <a:buNone/>
                </a:pPr>
                <a:r>
                  <a:rPr b="1" lang="en" sz="1800" u="sng">
                    <a:solidFill>
                      <a:srgbClr val="FFFFFF"/>
                    </a:solidFill>
                    <a:latin typeface="Open Sans"/>
                    <a:ea typeface="Open Sans"/>
                    <a:cs typeface="Open Sans"/>
                    <a:sym typeface="Open Sans"/>
                  </a:rPr>
                  <a:t>I</a:t>
                </a:r>
                <a:r>
                  <a:rPr b="1" lang="en" sz="1800" u="sng">
                    <a:solidFill>
                      <a:srgbClr val="FFFFFF"/>
                    </a:solidFill>
                    <a:latin typeface="Open Sans"/>
                    <a:ea typeface="Open Sans"/>
                    <a:cs typeface="Open Sans"/>
                    <a:sym typeface="Open Sans"/>
                  </a:rPr>
                  <a:t>nvocation</a:t>
                </a:r>
                <a:r>
                  <a:rPr b="1" lang="en" sz="1800">
                    <a:solidFill>
                      <a:srgbClr val="FFFFFF"/>
                    </a:solidFill>
                    <a:latin typeface="Open Sans"/>
                    <a:ea typeface="Open Sans"/>
                    <a:cs typeface="Open Sans"/>
                    <a:sym typeface="Open Sans"/>
                  </a:rPr>
                  <a:t>: </a:t>
                </a:r>
                <a:r>
                  <a:rPr lang="en" sz="1800">
                    <a:solidFill>
                      <a:srgbClr val="FFFFFF"/>
                    </a:solidFill>
                    <a:latin typeface="Open Sans"/>
                    <a:ea typeface="Open Sans"/>
                    <a:cs typeface="Open Sans"/>
                    <a:sym typeface="Open Sans"/>
                  </a:rPr>
                  <a:t>What a user says to Google Assistant to open your Action. </a:t>
                </a:r>
                <a:endParaRPr b="1" sz="1800" u="sng">
                  <a:solidFill>
                    <a:srgbClr val="FFFFFF"/>
                  </a:solidFill>
                  <a:latin typeface="Open Sans"/>
                  <a:ea typeface="Open Sans"/>
                  <a:cs typeface="Open Sans"/>
                  <a:sym typeface="Open Sans"/>
                </a:endParaRPr>
              </a:p>
            </p:txBody>
          </p:sp>
        </p:grpSp>
        <p:sp>
          <p:nvSpPr>
            <p:cNvPr id="395" name="Google Shape;395;p46"/>
            <p:cNvSpPr/>
            <p:nvPr/>
          </p:nvSpPr>
          <p:spPr>
            <a:xfrm>
              <a:off x="174700" y="3273600"/>
              <a:ext cx="4195200" cy="3480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Key Term</a:t>
              </a:r>
              <a:endParaRPr b="1" i="0" sz="1800" u="none" cap="none" strike="noStrike">
                <a:solidFill>
                  <a:srgbClr val="FFD966"/>
                </a:solidFill>
                <a:latin typeface="Open Sans"/>
                <a:ea typeface="Open Sans"/>
                <a:cs typeface="Open Sans"/>
                <a:sym typeface="Open Sans"/>
              </a:endParaRPr>
            </a:p>
          </p:txBody>
        </p:sp>
      </p:grpSp>
      <p:grpSp>
        <p:nvGrpSpPr>
          <p:cNvPr id="396" name="Google Shape;396;p46"/>
          <p:cNvGrpSpPr/>
          <p:nvPr/>
        </p:nvGrpSpPr>
        <p:grpSpPr>
          <a:xfrm>
            <a:off x="321206" y="2588228"/>
            <a:ext cx="8501595" cy="2509399"/>
            <a:chOff x="765089" y="2924801"/>
            <a:chExt cx="7613823" cy="2247357"/>
          </a:xfrm>
        </p:grpSpPr>
        <p:pic>
          <p:nvPicPr>
            <p:cNvPr id="397" name="Google Shape;397;p46"/>
            <p:cNvPicPr preferRelativeResize="0"/>
            <p:nvPr/>
          </p:nvPicPr>
          <p:blipFill rotWithShape="1">
            <a:blip r:embed="rId3">
              <a:alphaModFix/>
            </a:blip>
            <a:srcRect b="45340" l="0" r="0" t="0"/>
            <a:stretch/>
          </p:blipFill>
          <p:spPr>
            <a:xfrm>
              <a:off x="765089" y="2924801"/>
              <a:ext cx="7613823" cy="2247357"/>
            </a:xfrm>
            <a:prstGeom prst="rect">
              <a:avLst/>
            </a:prstGeom>
            <a:noFill/>
            <a:ln cap="flat" cmpd="sng" w="19050">
              <a:solidFill>
                <a:srgbClr val="000000"/>
              </a:solidFill>
              <a:prstDash val="solid"/>
              <a:round/>
              <a:headEnd len="sm" w="sm" type="none"/>
              <a:tailEnd len="sm" w="sm" type="none"/>
            </a:ln>
          </p:spPr>
        </p:pic>
        <p:sp>
          <p:nvSpPr>
            <p:cNvPr id="398" name="Google Shape;398;p46"/>
            <p:cNvSpPr/>
            <p:nvPr/>
          </p:nvSpPr>
          <p:spPr>
            <a:xfrm>
              <a:off x="2039258" y="4634803"/>
              <a:ext cx="1717200" cy="405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47"/>
          <p:cNvSpPr txBox="1"/>
          <p:nvPr/>
        </p:nvSpPr>
        <p:spPr>
          <a:xfrm>
            <a:off x="161550" y="1395950"/>
            <a:ext cx="8820900" cy="1311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9"/>
            </a:pPr>
            <a:r>
              <a:rPr lang="en" sz="1800">
                <a:latin typeface="Open Sans"/>
                <a:ea typeface="Open Sans"/>
                <a:cs typeface="Open Sans"/>
                <a:sym typeface="Open Sans"/>
              </a:rPr>
              <a:t>Name your Action.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9"/>
            </a:pPr>
            <a:r>
              <a:rPr lang="en" sz="1800">
                <a:latin typeface="Open Sans"/>
                <a:ea typeface="Open Sans"/>
                <a:cs typeface="Open Sans"/>
                <a:sym typeface="Open Sans"/>
              </a:rPr>
              <a:t>Choose the Google Assistant voice you'd like your app to use.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9"/>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SAVE</a:t>
            </a:r>
            <a:r>
              <a:rPr lang="en" sz="1800">
                <a:latin typeface="Open Sans"/>
                <a:ea typeface="Open Sans"/>
                <a:cs typeface="Open Sans"/>
                <a:sym typeface="Open Sans"/>
              </a:rPr>
              <a:t>. Now, a user will be able to open your Action by saying its name!</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sp>
        <p:nvSpPr>
          <p:cNvPr id="404" name="Google Shape;404;p47"/>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Actions on Google Console</a:t>
            </a:r>
            <a:endParaRPr b="1" sz="3000">
              <a:latin typeface="Open Sans"/>
              <a:ea typeface="Open Sans"/>
              <a:cs typeface="Open Sans"/>
              <a:sym typeface="Open Sans"/>
            </a:endParaRPr>
          </a:p>
        </p:txBody>
      </p:sp>
      <p:grpSp>
        <p:nvGrpSpPr>
          <p:cNvPr id="405" name="Google Shape;405;p47"/>
          <p:cNvGrpSpPr/>
          <p:nvPr/>
        </p:nvGrpSpPr>
        <p:grpSpPr>
          <a:xfrm>
            <a:off x="659888" y="3140050"/>
            <a:ext cx="7824226" cy="3471233"/>
            <a:chOff x="659888" y="3140050"/>
            <a:chExt cx="7824226" cy="3471233"/>
          </a:xfrm>
        </p:grpSpPr>
        <p:pic>
          <p:nvPicPr>
            <p:cNvPr id="406" name="Google Shape;406;p47"/>
            <p:cNvPicPr preferRelativeResize="0"/>
            <p:nvPr/>
          </p:nvPicPr>
          <p:blipFill>
            <a:blip r:embed="rId3">
              <a:alphaModFix/>
            </a:blip>
            <a:stretch>
              <a:fillRect/>
            </a:stretch>
          </p:blipFill>
          <p:spPr>
            <a:xfrm>
              <a:off x="659888" y="3140050"/>
              <a:ext cx="7824226" cy="3471233"/>
            </a:xfrm>
            <a:prstGeom prst="rect">
              <a:avLst/>
            </a:prstGeom>
            <a:noFill/>
            <a:ln cap="flat" cmpd="sng" w="19050">
              <a:solidFill>
                <a:srgbClr val="000000"/>
              </a:solidFill>
              <a:prstDash val="solid"/>
              <a:round/>
              <a:headEnd len="sm" w="sm" type="none"/>
              <a:tailEnd len="sm" w="sm" type="none"/>
            </a:ln>
          </p:spPr>
        </p:pic>
        <p:sp>
          <p:nvSpPr>
            <p:cNvPr id="407" name="Google Shape;407;p47"/>
            <p:cNvSpPr/>
            <p:nvPr/>
          </p:nvSpPr>
          <p:spPr>
            <a:xfrm>
              <a:off x="7553300" y="3164875"/>
              <a:ext cx="636300" cy="282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sp>
        <p:nvSpPr>
          <p:cNvPr id="412" name="Google Shape;412;p48"/>
          <p:cNvSpPr txBox="1"/>
          <p:nvPr/>
        </p:nvSpPr>
        <p:spPr>
          <a:xfrm>
            <a:off x="3372750" y="1630975"/>
            <a:ext cx="5762100" cy="1311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dk1"/>
              </a:buClr>
              <a:buSzPts val="1800"/>
              <a:buFont typeface="Open Sans"/>
              <a:buAutoNum type="arabicPeriod" startAt="12"/>
            </a:pPr>
            <a:r>
              <a:rPr lang="en" sz="1800">
                <a:solidFill>
                  <a:schemeClr val="dk1"/>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Actions</a:t>
            </a:r>
            <a:r>
              <a:rPr lang="en" sz="1800">
                <a:solidFill>
                  <a:schemeClr val="dk1"/>
                </a:solidFill>
                <a:latin typeface="Open Sans"/>
                <a:ea typeface="Open Sans"/>
                <a:cs typeface="Open Sans"/>
                <a:sym typeface="Open Sans"/>
              </a:rPr>
              <a:t> on the left to create our action.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0"/>
              </a:spcAft>
              <a:buClr>
                <a:schemeClr val="dk1"/>
              </a:buClr>
              <a:buSzPts val="1800"/>
              <a:buFont typeface="Open Sans"/>
              <a:buAutoNum type="arabicPeriod" startAt="12"/>
            </a:pPr>
            <a:r>
              <a:rPr lang="en" sz="1800">
                <a:solidFill>
                  <a:schemeClr val="dk1"/>
                </a:solidFill>
                <a:latin typeface="Open Sans"/>
                <a:ea typeface="Open Sans"/>
                <a:cs typeface="Open Sans"/>
                <a:sym typeface="Open Sans"/>
              </a:rPr>
              <a:t>Selection </a:t>
            </a:r>
            <a:r>
              <a:rPr b="1" lang="en" sz="1800">
                <a:solidFill>
                  <a:srgbClr val="5EA5E5"/>
                </a:solidFill>
                <a:latin typeface="Open Sans"/>
                <a:ea typeface="Open Sans"/>
                <a:cs typeface="Open Sans"/>
                <a:sym typeface="Open Sans"/>
              </a:rPr>
              <a:t>ADD YOUR FIRST ACTION</a:t>
            </a:r>
            <a:r>
              <a:rPr lang="en" sz="1800">
                <a:solidFill>
                  <a:schemeClr val="dk1"/>
                </a:solidFill>
                <a:latin typeface="Open Sans"/>
                <a:ea typeface="Open Sans"/>
                <a:cs typeface="Open Sans"/>
                <a:sym typeface="Open Sans"/>
              </a:rPr>
              <a:t>. </a:t>
            </a:r>
            <a:endParaRPr sz="1800">
              <a:solidFill>
                <a:schemeClr val="dk1"/>
              </a:solidFill>
              <a:latin typeface="Open Sans"/>
              <a:ea typeface="Open Sans"/>
              <a:cs typeface="Open Sans"/>
              <a:sym typeface="Open Sans"/>
            </a:endParaRPr>
          </a:p>
          <a:p>
            <a:pPr indent="-342900" lvl="0" marL="457200" rtl="0" algn="l">
              <a:lnSpc>
                <a:spcPct val="150000"/>
              </a:lnSpc>
              <a:spcBef>
                <a:spcPts val="1000"/>
              </a:spcBef>
              <a:spcAft>
                <a:spcPts val="1000"/>
              </a:spcAft>
              <a:buClr>
                <a:schemeClr val="dk1"/>
              </a:buClr>
              <a:buSzPts val="1800"/>
              <a:buFont typeface="Open Sans"/>
              <a:buAutoNum type="arabicPeriod" startAt="12"/>
            </a:pPr>
            <a:r>
              <a:rPr lang="en" sz="1800">
                <a:solidFill>
                  <a:schemeClr val="dk1"/>
                </a:solidFill>
                <a:latin typeface="Open Sans"/>
                <a:ea typeface="Open Sans"/>
                <a:cs typeface="Open Sans"/>
                <a:sym typeface="Open Sans"/>
              </a:rPr>
              <a:t>Select </a:t>
            </a:r>
            <a:r>
              <a:rPr b="1" lang="en" sz="1800">
                <a:solidFill>
                  <a:srgbClr val="5EA5E5"/>
                </a:solidFill>
                <a:latin typeface="Open Sans"/>
                <a:ea typeface="Open Sans"/>
                <a:cs typeface="Open Sans"/>
                <a:sym typeface="Open Sans"/>
              </a:rPr>
              <a:t>BUILD</a:t>
            </a:r>
            <a:r>
              <a:rPr lang="en" sz="1800">
                <a:solidFill>
                  <a:schemeClr val="dk1"/>
                </a:solidFill>
                <a:latin typeface="Open Sans"/>
                <a:ea typeface="Open Sans"/>
                <a:cs typeface="Open Sans"/>
                <a:sym typeface="Open Sans"/>
              </a:rPr>
              <a:t>. This is going to build a custom intent for your Action. An intent is something we want our action to do! </a:t>
            </a:r>
            <a:endParaRPr sz="1800">
              <a:latin typeface="Open Sans"/>
              <a:ea typeface="Open Sans"/>
              <a:cs typeface="Open Sans"/>
              <a:sym typeface="Open Sans"/>
            </a:endParaRPr>
          </a:p>
        </p:txBody>
      </p:sp>
      <p:sp>
        <p:nvSpPr>
          <p:cNvPr id="413" name="Google Shape;413;p48"/>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Actions on Google Console</a:t>
            </a:r>
            <a:endParaRPr b="1" sz="3000">
              <a:latin typeface="Open Sans"/>
              <a:ea typeface="Open Sans"/>
              <a:cs typeface="Open Sans"/>
              <a:sym typeface="Open Sans"/>
            </a:endParaRPr>
          </a:p>
        </p:txBody>
      </p:sp>
      <p:grpSp>
        <p:nvGrpSpPr>
          <p:cNvPr id="414" name="Google Shape;414;p48"/>
          <p:cNvGrpSpPr/>
          <p:nvPr/>
        </p:nvGrpSpPr>
        <p:grpSpPr>
          <a:xfrm>
            <a:off x="396174" y="1604410"/>
            <a:ext cx="2736931" cy="5014057"/>
            <a:chOff x="7176900" y="1624550"/>
            <a:chExt cx="1814700" cy="3324530"/>
          </a:xfrm>
        </p:grpSpPr>
        <p:pic>
          <p:nvPicPr>
            <p:cNvPr id="415" name="Google Shape;415;p48"/>
            <p:cNvPicPr preferRelativeResize="0"/>
            <p:nvPr/>
          </p:nvPicPr>
          <p:blipFill>
            <a:blip r:embed="rId3">
              <a:alphaModFix/>
            </a:blip>
            <a:stretch>
              <a:fillRect/>
            </a:stretch>
          </p:blipFill>
          <p:spPr>
            <a:xfrm>
              <a:off x="7176900" y="1624550"/>
              <a:ext cx="1814700" cy="3324530"/>
            </a:xfrm>
            <a:prstGeom prst="rect">
              <a:avLst/>
            </a:prstGeom>
            <a:noFill/>
            <a:ln cap="flat" cmpd="sng" w="19050">
              <a:solidFill>
                <a:srgbClr val="000000"/>
              </a:solidFill>
              <a:prstDash val="solid"/>
              <a:round/>
              <a:headEnd len="sm" w="sm" type="none"/>
              <a:tailEnd len="sm" w="sm" type="none"/>
            </a:ln>
          </p:spPr>
        </p:pic>
        <p:sp>
          <p:nvSpPr>
            <p:cNvPr id="416" name="Google Shape;416;p48"/>
            <p:cNvSpPr/>
            <p:nvPr/>
          </p:nvSpPr>
          <p:spPr>
            <a:xfrm>
              <a:off x="7253450" y="3554775"/>
              <a:ext cx="822000" cy="2706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17" name="Google Shape;417;p48"/>
          <p:cNvGrpSpPr/>
          <p:nvPr/>
        </p:nvGrpSpPr>
        <p:grpSpPr>
          <a:xfrm>
            <a:off x="5433610" y="4089459"/>
            <a:ext cx="3314232" cy="2526776"/>
            <a:chOff x="5829813" y="3852628"/>
            <a:chExt cx="2846300" cy="2170024"/>
          </a:xfrm>
        </p:grpSpPr>
        <p:pic>
          <p:nvPicPr>
            <p:cNvPr id="418" name="Google Shape;418;p48"/>
            <p:cNvPicPr preferRelativeResize="0"/>
            <p:nvPr/>
          </p:nvPicPr>
          <p:blipFill>
            <a:blip r:embed="rId4">
              <a:alphaModFix/>
            </a:blip>
            <a:stretch>
              <a:fillRect/>
            </a:stretch>
          </p:blipFill>
          <p:spPr>
            <a:xfrm>
              <a:off x="5829813" y="3852628"/>
              <a:ext cx="2846300" cy="2170024"/>
            </a:xfrm>
            <a:prstGeom prst="rect">
              <a:avLst/>
            </a:prstGeom>
            <a:noFill/>
            <a:ln cap="flat" cmpd="sng" w="19050">
              <a:solidFill>
                <a:srgbClr val="000000"/>
              </a:solidFill>
              <a:prstDash val="solid"/>
              <a:round/>
              <a:headEnd len="sm" w="sm" type="none"/>
              <a:tailEnd len="sm" w="sm" type="none"/>
            </a:ln>
          </p:spPr>
        </p:pic>
        <p:sp>
          <p:nvSpPr>
            <p:cNvPr id="419" name="Google Shape;419;p48"/>
            <p:cNvSpPr/>
            <p:nvPr/>
          </p:nvSpPr>
          <p:spPr>
            <a:xfrm>
              <a:off x="8057175" y="5625000"/>
              <a:ext cx="515400" cy="3270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20" name="Google Shape;420;p48"/>
          <p:cNvGrpSpPr/>
          <p:nvPr/>
        </p:nvGrpSpPr>
        <p:grpSpPr>
          <a:xfrm>
            <a:off x="1541548" y="5141483"/>
            <a:ext cx="3821270" cy="1477004"/>
            <a:chOff x="2588851" y="4370478"/>
            <a:chExt cx="2934698" cy="1134325"/>
          </a:xfrm>
        </p:grpSpPr>
        <p:pic>
          <p:nvPicPr>
            <p:cNvPr id="421" name="Google Shape;421;p48"/>
            <p:cNvPicPr preferRelativeResize="0"/>
            <p:nvPr/>
          </p:nvPicPr>
          <p:blipFill rotWithShape="1">
            <a:blip r:embed="rId5">
              <a:alphaModFix/>
            </a:blip>
            <a:srcRect b="17219" l="15233" r="18418" t="12923"/>
            <a:stretch/>
          </p:blipFill>
          <p:spPr>
            <a:xfrm>
              <a:off x="2588851" y="4370478"/>
              <a:ext cx="2934698" cy="1134325"/>
            </a:xfrm>
            <a:prstGeom prst="rect">
              <a:avLst/>
            </a:prstGeom>
            <a:noFill/>
            <a:ln cap="flat" cmpd="sng" w="19050">
              <a:solidFill>
                <a:srgbClr val="000000"/>
              </a:solidFill>
              <a:prstDash val="solid"/>
              <a:round/>
              <a:headEnd len="sm" w="sm" type="none"/>
              <a:tailEnd len="sm" w="sm" type="none"/>
            </a:ln>
          </p:spPr>
        </p:pic>
        <p:sp>
          <p:nvSpPr>
            <p:cNvPr id="422" name="Google Shape;422;p48"/>
            <p:cNvSpPr/>
            <p:nvPr/>
          </p:nvSpPr>
          <p:spPr>
            <a:xfrm>
              <a:off x="3577675" y="5079925"/>
              <a:ext cx="1149600" cy="376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6" name="Shape 426"/>
        <p:cNvGrpSpPr/>
        <p:nvPr/>
      </p:nvGrpSpPr>
      <p:grpSpPr>
        <a:xfrm>
          <a:off x="0" y="0"/>
          <a:ext cx="0" cy="0"/>
          <a:chOff x="0" y="0"/>
          <a:chExt cx="0" cy="0"/>
        </a:xfrm>
      </p:grpSpPr>
      <p:sp>
        <p:nvSpPr>
          <p:cNvPr id="427" name="Google Shape;427;p49"/>
          <p:cNvSpPr txBox="1"/>
          <p:nvPr/>
        </p:nvSpPr>
        <p:spPr>
          <a:xfrm>
            <a:off x="405450" y="1427025"/>
            <a:ext cx="8333100" cy="13113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15"/>
            </a:pPr>
            <a:r>
              <a:rPr lang="en" sz="1800">
                <a:latin typeface="Open Sans"/>
                <a:ea typeface="Open Sans"/>
                <a:cs typeface="Open Sans"/>
                <a:sym typeface="Open Sans"/>
              </a:rPr>
              <a:t>Select the same account you've been using.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15"/>
            </a:pPr>
            <a:r>
              <a:rPr lang="en" sz="1800">
                <a:latin typeface="Open Sans"/>
                <a:ea typeface="Open Sans"/>
                <a:cs typeface="Open Sans"/>
                <a:sym typeface="Open Sans"/>
              </a:rPr>
              <a:t>Allow Dialogflow to access your Google Account.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startAt="15"/>
            </a:pPr>
            <a:r>
              <a:rPr lang="en" sz="1800">
                <a:latin typeface="Open Sans"/>
                <a:ea typeface="Open Sans"/>
                <a:cs typeface="Open Sans"/>
                <a:sym typeface="Open Sans"/>
              </a:rPr>
              <a:t>Read the terms and check the box if you accept. Select </a:t>
            </a:r>
            <a:r>
              <a:rPr b="1" lang="en" sz="1800">
                <a:solidFill>
                  <a:srgbClr val="5EA5E5"/>
                </a:solidFill>
                <a:latin typeface="Open Sans"/>
                <a:ea typeface="Open Sans"/>
                <a:cs typeface="Open Sans"/>
                <a:sym typeface="Open Sans"/>
              </a:rPr>
              <a:t>ACCEPT</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sp>
        <p:nvSpPr>
          <p:cNvPr id="428" name="Google Shape;428;p49"/>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Actions on Google Console</a:t>
            </a:r>
            <a:endParaRPr b="1" sz="3000">
              <a:latin typeface="Open Sans"/>
              <a:ea typeface="Open Sans"/>
              <a:cs typeface="Open Sans"/>
              <a:sym typeface="Open Sans"/>
            </a:endParaRPr>
          </a:p>
        </p:txBody>
      </p:sp>
      <p:pic>
        <p:nvPicPr>
          <p:cNvPr id="429" name="Google Shape;429;p49"/>
          <p:cNvPicPr preferRelativeResize="0"/>
          <p:nvPr/>
        </p:nvPicPr>
        <p:blipFill>
          <a:blip r:embed="rId3">
            <a:alphaModFix/>
          </a:blip>
          <a:stretch>
            <a:fillRect/>
          </a:stretch>
        </p:blipFill>
        <p:spPr>
          <a:xfrm>
            <a:off x="278926" y="3297713"/>
            <a:ext cx="2894442" cy="3413100"/>
          </a:xfrm>
          <a:prstGeom prst="rect">
            <a:avLst/>
          </a:prstGeom>
          <a:noFill/>
          <a:ln cap="flat" cmpd="sng" w="19050">
            <a:solidFill>
              <a:srgbClr val="000000"/>
            </a:solidFill>
            <a:prstDash val="solid"/>
            <a:round/>
            <a:headEnd len="sm" w="sm" type="none"/>
            <a:tailEnd len="sm" w="sm" type="none"/>
          </a:ln>
        </p:spPr>
      </p:pic>
      <p:pic>
        <p:nvPicPr>
          <p:cNvPr id="430" name="Google Shape;430;p49"/>
          <p:cNvPicPr preferRelativeResize="0"/>
          <p:nvPr/>
        </p:nvPicPr>
        <p:blipFill>
          <a:blip r:embed="rId4">
            <a:alphaModFix/>
          </a:blip>
          <a:stretch>
            <a:fillRect/>
          </a:stretch>
        </p:blipFill>
        <p:spPr>
          <a:xfrm>
            <a:off x="3325768" y="3297712"/>
            <a:ext cx="2031892" cy="3413100"/>
          </a:xfrm>
          <a:prstGeom prst="rect">
            <a:avLst/>
          </a:prstGeom>
          <a:noFill/>
          <a:ln cap="flat" cmpd="sng" w="19050">
            <a:solidFill>
              <a:srgbClr val="000000"/>
            </a:solidFill>
            <a:prstDash val="solid"/>
            <a:round/>
            <a:headEnd len="sm" w="sm" type="none"/>
            <a:tailEnd len="sm" w="sm" type="none"/>
          </a:ln>
        </p:spPr>
      </p:pic>
      <p:pic>
        <p:nvPicPr>
          <p:cNvPr id="431" name="Google Shape;431;p49"/>
          <p:cNvPicPr preferRelativeResize="0"/>
          <p:nvPr/>
        </p:nvPicPr>
        <p:blipFill>
          <a:blip r:embed="rId5">
            <a:alphaModFix/>
          </a:blip>
          <a:stretch>
            <a:fillRect/>
          </a:stretch>
        </p:blipFill>
        <p:spPr>
          <a:xfrm>
            <a:off x="5510060" y="3616670"/>
            <a:ext cx="3355014" cy="2775185"/>
          </a:xfrm>
          <a:prstGeom prst="rect">
            <a:avLst/>
          </a:prstGeom>
          <a:noFill/>
          <a:ln cap="flat" cmpd="sng" w="19050">
            <a:solidFill>
              <a:srgbClr val="000000"/>
            </a:solidFill>
            <a:prstDash val="solid"/>
            <a:round/>
            <a:headEnd len="sm" w="sm" type="none"/>
            <a:tailEnd len="sm" w="sm" type="none"/>
          </a:ln>
        </p:spPr>
      </p:pic>
      <p:sp>
        <p:nvSpPr>
          <p:cNvPr id="432" name="Google Shape;432;p49"/>
          <p:cNvSpPr/>
          <p:nvPr/>
        </p:nvSpPr>
        <p:spPr>
          <a:xfrm>
            <a:off x="4689900" y="6193225"/>
            <a:ext cx="565500" cy="294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49"/>
          <p:cNvSpPr/>
          <p:nvPr/>
        </p:nvSpPr>
        <p:spPr>
          <a:xfrm>
            <a:off x="8247725" y="6097250"/>
            <a:ext cx="565500" cy="294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7" name="Shape 437"/>
        <p:cNvGrpSpPr/>
        <p:nvPr/>
      </p:nvGrpSpPr>
      <p:grpSpPr>
        <a:xfrm>
          <a:off x="0" y="0"/>
          <a:ext cx="0" cy="0"/>
          <a:chOff x="0" y="0"/>
          <a:chExt cx="0" cy="0"/>
        </a:xfrm>
      </p:grpSpPr>
      <p:sp>
        <p:nvSpPr>
          <p:cNvPr id="438" name="Google Shape;438;p50"/>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Remember, making a cool Action for Google Assistant requires putting together several tools. We're setting up the last one. You can do it! </a:t>
            </a:r>
            <a:endParaRPr b="1" sz="3000">
              <a:solidFill>
                <a:schemeClr val="lt1"/>
              </a:solidFill>
              <a:latin typeface="Open Sans"/>
              <a:ea typeface="Open Sans"/>
              <a:cs typeface="Open Sans"/>
              <a:sym typeface="Open Sans"/>
            </a:endParaRPr>
          </a:p>
        </p:txBody>
      </p:sp>
      <p:sp>
        <p:nvSpPr>
          <p:cNvPr id="439" name="Google Shape;439;p5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3" name="Shape 443"/>
        <p:cNvGrpSpPr/>
        <p:nvPr/>
      </p:nvGrpSpPr>
      <p:grpSpPr>
        <a:xfrm>
          <a:off x="0" y="0"/>
          <a:ext cx="0" cy="0"/>
          <a:chOff x="0" y="0"/>
          <a:chExt cx="0" cy="0"/>
        </a:xfrm>
      </p:grpSpPr>
      <p:grpSp>
        <p:nvGrpSpPr>
          <p:cNvPr id="444" name="Google Shape;444;p51"/>
          <p:cNvGrpSpPr/>
          <p:nvPr/>
        </p:nvGrpSpPr>
        <p:grpSpPr>
          <a:xfrm>
            <a:off x="154179" y="3374028"/>
            <a:ext cx="8835653" cy="3203002"/>
            <a:chOff x="605200" y="3777200"/>
            <a:chExt cx="7933602" cy="2876001"/>
          </a:xfrm>
        </p:grpSpPr>
        <p:pic>
          <p:nvPicPr>
            <p:cNvPr id="445" name="Google Shape;445;p51"/>
            <p:cNvPicPr preferRelativeResize="0"/>
            <p:nvPr/>
          </p:nvPicPr>
          <p:blipFill rotWithShape="1">
            <a:blip r:embed="rId3">
              <a:alphaModFix/>
            </a:blip>
            <a:srcRect b="0" l="0" r="10241" t="0"/>
            <a:stretch/>
          </p:blipFill>
          <p:spPr>
            <a:xfrm>
              <a:off x="605200" y="3777200"/>
              <a:ext cx="7933602" cy="2876001"/>
            </a:xfrm>
            <a:prstGeom prst="rect">
              <a:avLst/>
            </a:prstGeom>
            <a:noFill/>
            <a:ln cap="flat" cmpd="sng" w="19050">
              <a:solidFill>
                <a:srgbClr val="000000"/>
              </a:solidFill>
              <a:prstDash val="solid"/>
              <a:round/>
              <a:headEnd len="sm" w="sm" type="none"/>
              <a:tailEnd len="sm" w="sm" type="none"/>
            </a:ln>
          </p:spPr>
        </p:pic>
        <p:sp>
          <p:nvSpPr>
            <p:cNvPr id="446" name="Google Shape;446;p51"/>
            <p:cNvSpPr/>
            <p:nvPr/>
          </p:nvSpPr>
          <p:spPr>
            <a:xfrm>
              <a:off x="7363450" y="3841125"/>
              <a:ext cx="812700" cy="416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7" name="Google Shape;447;p51"/>
          <p:cNvSpPr txBox="1"/>
          <p:nvPr/>
        </p:nvSpPr>
        <p:spPr>
          <a:xfrm>
            <a:off x="1084050" y="2242425"/>
            <a:ext cx="6975900" cy="9546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Verify that your Agent will be linked to the correct project. </a:t>
            </a:r>
            <a:endParaRPr sz="1800">
              <a:latin typeface="Open Sans"/>
              <a:ea typeface="Open Sans"/>
              <a:cs typeface="Open Sans"/>
              <a:sym typeface="Open Sans"/>
            </a:endParaRPr>
          </a:p>
          <a:p>
            <a:pPr indent="-342900" lvl="0" marL="457200" rtl="0" algn="l">
              <a:lnSpc>
                <a:spcPct val="150000"/>
              </a:lnSpc>
              <a:spcBef>
                <a:spcPts val="1000"/>
              </a:spcBef>
              <a:spcAft>
                <a:spcPts val="0"/>
              </a:spcAft>
              <a:buSzPts val="1800"/>
              <a:buFont typeface="Open Sans"/>
              <a:buAutoNum type="arabicPeriod"/>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CREATE</a:t>
            </a:r>
            <a:r>
              <a:rPr lang="en" sz="1800">
                <a:latin typeface="Open Sans"/>
                <a:ea typeface="Open Sans"/>
                <a:cs typeface="Open Sans"/>
                <a:sym typeface="Open Sans"/>
              </a:rPr>
              <a:t>. </a:t>
            </a:r>
            <a:endParaRPr sz="1800">
              <a:latin typeface="Open Sans"/>
              <a:ea typeface="Open Sans"/>
              <a:cs typeface="Open Sans"/>
              <a:sym typeface="Open Sans"/>
            </a:endParaRPr>
          </a:p>
          <a:p>
            <a:pPr indent="0" lvl="0" marL="0" rtl="0" algn="l">
              <a:spcBef>
                <a:spcPts val="1000"/>
              </a:spcBef>
              <a:spcAft>
                <a:spcPts val="1000"/>
              </a:spcAft>
              <a:buNone/>
            </a:pPr>
            <a:r>
              <a:t/>
            </a:r>
            <a:endParaRPr sz="1800">
              <a:latin typeface="Open Sans"/>
              <a:ea typeface="Open Sans"/>
              <a:cs typeface="Open Sans"/>
              <a:sym typeface="Open Sans"/>
            </a:endParaRPr>
          </a:p>
        </p:txBody>
      </p:sp>
      <p:sp>
        <p:nvSpPr>
          <p:cNvPr id="448" name="Google Shape;448;p51"/>
          <p:cNvSpPr txBox="1"/>
          <p:nvPr/>
        </p:nvSpPr>
        <p:spPr>
          <a:xfrm>
            <a:off x="487850" y="1469925"/>
            <a:ext cx="8051100" cy="6963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This is the Dialogflow console. This tool enables you to create the conversational interactions for your Action. </a:t>
            </a:r>
            <a:endParaRPr sz="1800">
              <a:latin typeface="Open Sans"/>
              <a:ea typeface="Open Sans"/>
              <a:cs typeface="Open Sans"/>
              <a:sym typeface="Open Sans"/>
            </a:endParaRPr>
          </a:p>
        </p:txBody>
      </p:sp>
      <p:sp>
        <p:nvSpPr>
          <p:cNvPr id="449" name="Google Shape;449;p51"/>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Dialogflow</a:t>
            </a:r>
            <a:endParaRPr b="1" sz="3000">
              <a:latin typeface="Open Sans"/>
              <a:ea typeface="Open Sans"/>
              <a:cs typeface="Open Sans"/>
              <a:sym typeface="Open Sans"/>
            </a:endParaRPr>
          </a:p>
        </p:txBody>
      </p:sp>
      <p:pic>
        <p:nvPicPr>
          <p:cNvPr id="450" name="Google Shape;450;p51"/>
          <p:cNvPicPr preferRelativeResize="0"/>
          <p:nvPr/>
        </p:nvPicPr>
        <p:blipFill>
          <a:blip r:embed="rId4">
            <a:alphaModFix/>
          </a:blip>
          <a:stretch>
            <a:fillRect/>
          </a:stretch>
        </p:blipFill>
        <p:spPr>
          <a:xfrm rot="-2561548">
            <a:off x="3828044" y="3032421"/>
            <a:ext cx="2266737" cy="2266734"/>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4" name="Shape 454"/>
        <p:cNvGrpSpPr/>
        <p:nvPr/>
      </p:nvGrpSpPr>
      <p:grpSpPr>
        <a:xfrm>
          <a:off x="0" y="0"/>
          <a:ext cx="0" cy="0"/>
          <a:chOff x="0" y="0"/>
          <a:chExt cx="0" cy="0"/>
        </a:xfrm>
      </p:grpSpPr>
      <p:sp>
        <p:nvSpPr>
          <p:cNvPr id="455" name="Google Shape;455;p52"/>
          <p:cNvSpPr txBox="1"/>
          <p:nvPr>
            <p:ph type="title"/>
          </p:nvPr>
        </p:nvSpPr>
        <p:spPr>
          <a:xfrm>
            <a:off x="1133850" y="784500"/>
            <a:ext cx="6876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We're going to configure our custom intent next! </a:t>
            </a:r>
            <a:endParaRPr b="1" sz="3000">
              <a:solidFill>
                <a:schemeClr val="lt1"/>
              </a:solidFill>
              <a:latin typeface="Open Sans"/>
              <a:ea typeface="Open Sans"/>
              <a:cs typeface="Open Sans"/>
              <a:sym typeface="Open Sans"/>
            </a:endParaRPr>
          </a:p>
        </p:txBody>
      </p:sp>
      <p:sp>
        <p:nvSpPr>
          <p:cNvPr id="456" name="Google Shape;456;p5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0" name="Shape 130"/>
        <p:cNvGrpSpPr/>
        <p:nvPr/>
      </p:nvGrpSpPr>
      <p:grpSpPr>
        <a:xfrm>
          <a:off x="0" y="0"/>
          <a:ext cx="0" cy="0"/>
          <a:chOff x="0" y="0"/>
          <a:chExt cx="0" cy="0"/>
        </a:xfrm>
      </p:grpSpPr>
      <p:sp>
        <p:nvSpPr>
          <p:cNvPr id="131" name="Google Shape;131;p17"/>
          <p:cNvSpPr/>
          <p:nvPr/>
        </p:nvSpPr>
        <p:spPr>
          <a:xfrm>
            <a:off x="811938" y="1012825"/>
            <a:ext cx="2779200" cy="2779200"/>
          </a:xfrm>
          <a:prstGeom prst="rect">
            <a:avLst/>
          </a:prstGeom>
          <a:solidFill>
            <a:srgbClr val="EEEEEE"/>
          </a:solidFill>
          <a:ln cap="flat" cmpd="sng" w="38100">
            <a:solidFill>
              <a:srgbClr val="595959"/>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t/>
            </a:r>
            <a:endParaRPr>
              <a:solidFill>
                <a:srgbClr val="353535"/>
              </a:solidFill>
              <a:latin typeface="Open Sans"/>
              <a:ea typeface="Open Sans"/>
              <a:cs typeface="Open Sans"/>
              <a:sym typeface="Open Sans"/>
            </a:endParaRPr>
          </a:p>
          <a:p>
            <a:pPr indent="0" lvl="0" marL="0" rtl="0" algn="ctr">
              <a:spcBef>
                <a:spcPts val="0"/>
              </a:spcBef>
              <a:spcAft>
                <a:spcPts val="0"/>
              </a:spcAft>
              <a:buNone/>
            </a:pPr>
            <a:r>
              <a:rPr b="1" lang="en">
                <a:solidFill>
                  <a:srgbClr val="353535"/>
                </a:solidFill>
                <a:latin typeface="Open Sans"/>
                <a:ea typeface="Open Sans"/>
                <a:cs typeface="Open Sans"/>
                <a:sym typeface="Open Sans"/>
              </a:rPr>
              <a:t>[Put your Photo Here]</a:t>
            </a:r>
            <a:endParaRPr b="1">
              <a:solidFill>
                <a:srgbClr val="353535"/>
              </a:solidFill>
              <a:latin typeface="Open Sans"/>
              <a:ea typeface="Open Sans"/>
              <a:cs typeface="Open Sans"/>
              <a:sym typeface="Open Sans"/>
            </a:endParaRPr>
          </a:p>
          <a:p>
            <a:pPr indent="0" lvl="0" marL="0" rtl="0" algn="ctr">
              <a:spcBef>
                <a:spcPts val="0"/>
              </a:spcBef>
              <a:spcAft>
                <a:spcPts val="0"/>
              </a:spcAft>
              <a:buNone/>
            </a:pPr>
            <a:r>
              <a:t/>
            </a:r>
            <a:endParaRPr b="1">
              <a:solidFill>
                <a:srgbClr val="353535"/>
              </a:solidFill>
              <a:latin typeface="Open Sans"/>
              <a:ea typeface="Open Sans"/>
              <a:cs typeface="Open Sans"/>
              <a:sym typeface="Open Sans"/>
            </a:endParaRPr>
          </a:p>
        </p:txBody>
      </p:sp>
      <p:sp>
        <p:nvSpPr>
          <p:cNvPr id="132" name="Google Shape;132;p17"/>
          <p:cNvSpPr txBox="1"/>
          <p:nvPr/>
        </p:nvSpPr>
        <p:spPr>
          <a:xfrm>
            <a:off x="4024663" y="1731525"/>
            <a:ext cx="4307400" cy="1028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EA5E5"/>
                </a:solidFill>
                <a:latin typeface="Open Sans"/>
                <a:ea typeface="Open Sans"/>
                <a:cs typeface="Open Sans"/>
                <a:sym typeface="Open Sans"/>
              </a:rPr>
              <a:t>Welcome! My name is</a:t>
            </a:r>
            <a:endParaRPr b="1" sz="3000">
              <a:solidFill>
                <a:srgbClr val="5EA5E5"/>
              </a:solidFill>
              <a:latin typeface="Open Sans"/>
              <a:ea typeface="Open Sans"/>
              <a:cs typeface="Open Sans"/>
              <a:sym typeface="Open Sans"/>
            </a:endParaRPr>
          </a:p>
          <a:p>
            <a:pPr indent="0" lvl="0" marL="0" rtl="0" algn="l">
              <a:spcBef>
                <a:spcPts val="0"/>
              </a:spcBef>
              <a:spcAft>
                <a:spcPts val="0"/>
              </a:spcAft>
              <a:buNone/>
            </a:pPr>
            <a:r>
              <a:rPr b="1" lang="en" sz="3000">
                <a:solidFill>
                  <a:srgbClr val="353535"/>
                </a:solidFill>
                <a:latin typeface="Open Sans"/>
                <a:ea typeface="Open Sans"/>
                <a:cs typeface="Open Sans"/>
                <a:sym typeface="Open Sans"/>
              </a:rPr>
              <a:t>Loveneesh Dhir</a:t>
            </a:r>
            <a:endParaRPr b="1" sz="3000">
              <a:solidFill>
                <a:srgbClr val="353535"/>
              </a:solidFill>
              <a:latin typeface="Open Sans"/>
              <a:ea typeface="Open Sans"/>
              <a:cs typeface="Open Sans"/>
              <a:sym typeface="Open Sans"/>
            </a:endParaRPr>
          </a:p>
        </p:txBody>
      </p:sp>
      <p:sp>
        <p:nvSpPr>
          <p:cNvPr id="133" name="Google Shape;133;p17"/>
          <p:cNvSpPr/>
          <p:nvPr/>
        </p:nvSpPr>
        <p:spPr>
          <a:xfrm>
            <a:off x="1763100" y="42199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34" name="Google Shape;134;p17"/>
          <p:cNvSpPr/>
          <p:nvPr/>
        </p:nvSpPr>
        <p:spPr>
          <a:xfrm>
            <a:off x="1763100" y="51070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35" name="Google Shape;135;p17"/>
          <p:cNvSpPr/>
          <p:nvPr/>
        </p:nvSpPr>
        <p:spPr>
          <a:xfrm>
            <a:off x="1763100" y="5934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36" name="Google Shape;136;p17"/>
          <p:cNvSpPr txBox="1"/>
          <p:nvPr/>
        </p:nvSpPr>
        <p:spPr>
          <a:xfrm>
            <a:off x="2490000" y="41217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I’m here to co-lead this session &amp; help you learn something new today!</a:t>
            </a:r>
            <a:endParaRPr b="1" sz="1800">
              <a:solidFill>
                <a:srgbClr val="353535"/>
              </a:solidFill>
              <a:latin typeface="Open Sans"/>
              <a:ea typeface="Open Sans"/>
              <a:cs typeface="Open Sans"/>
              <a:sym typeface="Open Sans"/>
            </a:endParaRPr>
          </a:p>
        </p:txBody>
      </p:sp>
      <p:sp>
        <p:nvSpPr>
          <p:cNvPr id="137" name="Google Shape;137;p17"/>
          <p:cNvSpPr txBox="1"/>
          <p:nvPr/>
        </p:nvSpPr>
        <p:spPr>
          <a:xfrm>
            <a:off x="2490000" y="497895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 am currently working on ML.</a:t>
            </a:r>
            <a:endParaRPr b="1" sz="1800">
              <a:solidFill>
                <a:srgbClr val="353535"/>
              </a:solidFill>
              <a:latin typeface="Open Sans"/>
              <a:ea typeface="Open Sans"/>
              <a:cs typeface="Open Sans"/>
              <a:sym typeface="Open Sans"/>
            </a:endParaRPr>
          </a:p>
        </p:txBody>
      </p:sp>
      <p:sp>
        <p:nvSpPr>
          <p:cNvPr id="138" name="Google Shape;138;p17"/>
          <p:cNvSpPr txBox="1"/>
          <p:nvPr/>
        </p:nvSpPr>
        <p:spPr>
          <a:xfrm>
            <a:off x="2490000" y="5836200"/>
            <a:ext cx="4890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800">
                <a:solidFill>
                  <a:srgbClr val="353535"/>
                </a:solidFill>
                <a:latin typeface="Open Sans"/>
                <a:ea typeface="Open Sans"/>
                <a:cs typeface="Open Sans"/>
                <a:sym typeface="Open Sans"/>
              </a:rPr>
              <a:t>I love community building and going to launch OSDC- Delhi in a few days.</a:t>
            </a:r>
            <a:endParaRPr b="1" sz="1800">
              <a:solidFill>
                <a:srgbClr val="353535"/>
              </a:solidFill>
              <a:latin typeface="Open Sans"/>
              <a:ea typeface="Open Sans"/>
              <a:cs typeface="Open Sans"/>
              <a:sym typeface="Open Sans"/>
            </a:endParaRPr>
          </a:p>
        </p:txBody>
      </p:sp>
      <p:pic>
        <p:nvPicPr>
          <p:cNvPr id="139" name="Google Shape;139;p17"/>
          <p:cNvPicPr preferRelativeResize="0"/>
          <p:nvPr/>
        </p:nvPicPr>
        <p:blipFill>
          <a:blip r:embed="rId3">
            <a:alphaModFix/>
          </a:blip>
          <a:stretch>
            <a:fillRect/>
          </a:stretch>
        </p:blipFill>
        <p:spPr>
          <a:xfrm>
            <a:off x="1300740" y="1344772"/>
            <a:ext cx="1801599" cy="1801599"/>
          </a:xfrm>
          <a:prstGeom prst="rect">
            <a:avLst/>
          </a:prstGeom>
          <a:noFill/>
          <a:ln>
            <a:noFill/>
          </a:ln>
        </p:spPr>
      </p:pic>
      <p:pic>
        <p:nvPicPr>
          <p:cNvPr id="140" name="Google Shape;140;p17"/>
          <p:cNvPicPr preferRelativeResize="0"/>
          <p:nvPr/>
        </p:nvPicPr>
        <p:blipFill>
          <a:blip r:embed="rId4">
            <a:alphaModFix/>
          </a:blip>
          <a:stretch>
            <a:fillRect/>
          </a:stretch>
        </p:blipFill>
        <p:spPr>
          <a:xfrm>
            <a:off x="673612" y="960950"/>
            <a:ext cx="3055877" cy="3055899"/>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0" name="Shape 460"/>
        <p:cNvGrpSpPr/>
        <p:nvPr/>
      </p:nvGrpSpPr>
      <p:grpSpPr>
        <a:xfrm>
          <a:off x="0" y="0"/>
          <a:ext cx="0" cy="0"/>
          <a:chOff x="0" y="0"/>
          <a:chExt cx="0" cy="0"/>
        </a:xfrm>
      </p:grpSpPr>
      <p:sp>
        <p:nvSpPr>
          <p:cNvPr id="461" name="Google Shape;461;p53"/>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Dialogflow: Create Intent</a:t>
            </a:r>
            <a:endParaRPr b="1" sz="3000">
              <a:latin typeface="Open Sans"/>
              <a:ea typeface="Open Sans"/>
              <a:cs typeface="Open Sans"/>
              <a:sym typeface="Open Sans"/>
            </a:endParaRPr>
          </a:p>
        </p:txBody>
      </p:sp>
      <p:sp>
        <p:nvSpPr>
          <p:cNvPr id="462" name="Google Shape;462;p53"/>
          <p:cNvSpPr txBox="1"/>
          <p:nvPr/>
        </p:nvSpPr>
        <p:spPr>
          <a:xfrm>
            <a:off x="577650" y="1393725"/>
            <a:ext cx="7988700" cy="21753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All Actions have two built in intents - Default Welcome and Default Fallback. These are used for your Action to Welcome users, and for when your Action isn't sure what to do.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rPr lang="en" sz="1800">
                <a:latin typeface="Open Sans"/>
                <a:ea typeface="Open Sans"/>
                <a:cs typeface="Open Sans"/>
                <a:sym typeface="Open Sans"/>
              </a:rPr>
              <a:t>Let's add the intent that will enable your users to ask Google Assistant how people feel about something on Twitter! </a:t>
            </a:r>
            <a:endParaRPr sz="1800">
              <a:latin typeface="Open Sans"/>
              <a:ea typeface="Open Sans"/>
              <a:cs typeface="Open Sans"/>
              <a:sym typeface="Open Sans"/>
            </a:endParaRPr>
          </a:p>
        </p:txBody>
      </p:sp>
      <p:pic>
        <p:nvPicPr>
          <p:cNvPr id="463" name="Google Shape;463;p53"/>
          <p:cNvPicPr preferRelativeResize="0"/>
          <p:nvPr/>
        </p:nvPicPr>
        <p:blipFill>
          <a:blip r:embed="rId3">
            <a:alphaModFix/>
          </a:blip>
          <a:stretch>
            <a:fillRect/>
          </a:stretch>
        </p:blipFill>
        <p:spPr>
          <a:xfrm>
            <a:off x="2104456" y="2890550"/>
            <a:ext cx="4935089" cy="2831777"/>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54"/>
          <p:cNvSpPr txBox="1"/>
          <p:nvPr/>
        </p:nvSpPr>
        <p:spPr>
          <a:xfrm>
            <a:off x="1066350" y="1524375"/>
            <a:ext cx="70113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CREATE INTENT</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469" name="Google Shape;469;p54"/>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Dialogflow: Create Intent</a:t>
            </a:r>
            <a:endParaRPr b="1" sz="3000">
              <a:latin typeface="Open Sans"/>
              <a:ea typeface="Open Sans"/>
              <a:cs typeface="Open Sans"/>
              <a:sym typeface="Open Sans"/>
            </a:endParaRPr>
          </a:p>
        </p:txBody>
      </p:sp>
      <p:sp>
        <p:nvSpPr>
          <p:cNvPr id="470" name="Google Shape;470;p54"/>
          <p:cNvSpPr txBox="1"/>
          <p:nvPr/>
        </p:nvSpPr>
        <p:spPr>
          <a:xfrm>
            <a:off x="1066350" y="4005191"/>
            <a:ext cx="70113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2"/>
            </a:pPr>
            <a:r>
              <a:rPr lang="en" sz="1800">
                <a:latin typeface="Open Sans"/>
                <a:ea typeface="Open Sans"/>
                <a:cs typeface="Open Sans"/>
                <a:sym typeface="Open Sans"/>
              </a:rPr>
              <a:t>Name your intent </a:t>
            </a:r>
            <a:r>
              <a:rPr b="1" lang="en" sz="1800">
                <a:solidFill>
                  <a:srgbClr val="5EA5E5"/>
                </a:solidFill>
                <a:latin typeface="Open Sans"/>
                <a:ea typeface="Open Sans"/>
                <a:cs typeface="Open Sans"/>
                <a:sym typeface="Open Sans"/>
              </a:rPr>
              <a:t>Sentiment</a:t>
            </a:r>
            <a:r>
              <a:rPr lang="en" sz="1800">
                <a:latin typeface="Open Sans"/>
                <a:ea typeface="Open Sans"/>
                <a:cs typeface="Open Sans"/>
                <a:sym typeface="Open Sans"/>
              </a:rPr>
              <a:t> and select </a:t>
            </a:r>
            <a:r>
              <a:rPr b="1" lang="en" sz="1800">
                <a:solidFill>
                  <a:srgbClr val="5EA5E5"/>
                </a:solidFill>
                <a:latin typeface="Open Sans"/>
                <a:ea typeface="Open Sans"/>
                <a:cs typeface="Open Sans"/>
                <a:sym typeface="Open Sans"/>
              </a:rPr>
              <a:t>SAVE</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471" name="Google Shape;471;p54"/>
          <p:cNvGrpSpPr/>
          <p:nvPr/>
        </p:nvGrpSpPr>
        <p:grpSpPr>
          <a:xfrm>
            <a:off x="722550" y="2160299"/>
            <a:ext cx="7698899" cy="1607968"/>
            <a:chOff x="722550" y="2406736"/>
            <a:chExt cx="7698899" cy="1607968"/>
          </a:xfrm>
        </p:grpSpPr>
        <p:pic>
          <p:nvPicPr>
            <p:cNvPr id="472" name="Google Shape;472;p54"/>
            <p:cNvPicPr preferRelativeResize="0"/>
            <p:nvPr/>
          </p:nvPicPr>
          <p:blipFill rotWithShape="1">
            <a:blip r:embed="rId3">
              <a:alphaModFix/>
            </a:blip>
            <a:srcRect b="48389" l="0" r="0" t="0"/>
            <a:stretch/>
          </p:blipFill>
          <p:spPr>
            <a:xfrm>
              <a:off x="722550" y="2406736"/>
              <a:ext cx="7698899" cy="1607968"/>
            </a:xfrm>
            <a:prstGeom prst="rect">
              <a:avLst/>
            </a:prstGeom>
            <a:noFill/>
            <a:ln cap="flat" cmpd="sng" w="19050">
              <a:solidFill>
                <a:srgbClr val="000000"/>
              </a:solidFill>
              <a:prstDash val="solid"/>
              <a:round/>
              <a:headEnd len="sm" w="sm" type="none"/>
              <a:tailEnd len="sm" w="sm" type="none"/>
            </a:ln>
          </p:spPr>
        </p:pic>
        <p:sp>
          <p:nvSpPr>
            <p:cNvPr id="473" name="Google Shape;473;p54"/>
            <p:cNvSpPr/>
            <p:nvPr/>
          </p:nvSpPr>
          <p:spPr>
            <a:xfrm>
              <a:off x="6928775" y="2493225"/>
              <a:ext cx="1149000" cy="40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4" name="Google Shape;474;p54"/>
          <p:cNvGrpSpPr/>
          <p:nvPr/>
        </p:nvGrpSpPr>
        <p:grpSpPr>
          <a:xfrm>
            <a:off x="1139295" y="4641114"/>
            <a:ext cx="6865409" cy="1709260"/>
            <a:chOff x="1139300" y="4949264"/>
            <a:chExt cx="6865409" cy="1709260"/>
          </a:xfrm>
        </p:grpSpPr>
        <p:pic>
          <p:nvPicPr>
            <p:cNvPr id="475" name="Google Shape;475;p54"/>
            <p:cNvPicPr preferRelativeResize="0"/>
            <p:nvPr/>
          </p:nvPicPr>
          <p:blipFill>
            <a:blip r:embed="rId4">
              <a:alphaModFix/>
            </a:blip>
            <a:stretch>
              <a:fillRect/>
            </a:stretch>
          </p:blipFill>
          <p:spPr>
            <a:xfrm>
              <a:off x="1139300" y="4949264"/>
              <a:ext cx="6865409" cy="1709260"/>
            </a:xfrm>
            <a:prstGeom prst="rect">
              <a:avLst/>
            </a:prstGeom>
            <a:noFill/>
            <a:ln cap="flat" cmpd="sng" w="19050">
              <a:solidFill>
                <a:srgbClr val="000000"/>
              </a:solidFill>
              <a:prstDash val="solid"/>
              <a:round/>
              <a:headEnd len="sm" w="sm" type="none"/>
              <a:tailEnd len="sm" w="sm" type="none"/>
            </a:ln>
          </p:spPr>
        </p:pic>
        <p:sp>
          <p:nvSpPr>
            <p:cNvPr id="476" name="Google Shape;476;p54"/>
            <p:cNvSpPr/>
            <p:nvPr/>
          </p:nvSpPr>
          <p:spPr>
            <a:xfrm>
              <a:off x="6704875" y="5062025"/>
              <a:ext cx="978000" cy="4005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55"/>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Dialogflow</a:t>
            </a:r>
            <a:endParaRPr b="1" sz="3000">
              <a:latin typeface="Open Sans"/>
              <a:ea typeface="Open Sans"/>
              <a:cs typeface="Open Sans"/>
              <a:sym typeface="Open Sans"/>
            </a:endParaRPr>
          </a:p>
        </p:txBody>
      </p:sp>
      <p:sp>
        <p:nvSpPr>
          <p:cNvPr id="482" name="Google Shape;482;p55"/>
          <p:cNvSpPr txBox="1"/>
          <p:nvPr/>
        </p:nvSpPr>
        <p:spPr>
          <a:xfrm>
            <a:off x="541950" y="1381450"/>
            <a:ext cx="8060100" cy="12270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There are numerous settings we can configure for an intent. We're going to create Training ph</a:t>
            </a:r>
            <a:r>
              <a:rPr lang="en" sz="1800">
                <a:latin typeface="Open Sans"/>
                <a:ea typeface="Open Sans"/>
                <a:cs typeface="Open Sans"/>
                <a:sym typeface="Open Sans"/>
              </a:rPr>
              <a:t>rases and</a:t>
            </a:r>
            <a:r>
              <a:rPr lang="en" sz="1800">
                <a:latin typeface="Open Sans"/>
                <a:ea typeface="Open Sans"/>
                <a:cs typeface="Open Sans"/>
                <a:sym typeface="Open Sans"/>
              </a:rPr>
              <a:t> Responses, and configure Fulfillment. </a:t>
            </a:r>
            <a:endParaRPr sz="1800">
              <a:latin typeface="Open Sans"/>
              <a:ea typeface="Open Sans"/>
              <a:cs typeface="Open Sans"/>
              <a:sym typeface="Open Sans"/>
            </a:endParaRPr>
          </a:p>
        </p:txBody>
      </p:sp>
      <p:pic>
        <p:nvPicPr>
          <p:cNvPr id="483" name="Google Shape;483;p55"/>
          <p:cNvPicPr preferRelativeResize="0"/>
          <p:nvPr/>
        </p:nvPicPr>
        <p:blipFill>
          <a:blip r:embed="rId3">
            <a:alphaModFix/>
          </a:blip>
          <a:stretch>
            <a:fillRect/>
          </a:stretch>
        </p:blipFill>
        <p:spPr>
          <a:xfrm>
            <a:off x="2222500" y="2521225"/>
            <a:ext cx="4699002" cy="405354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7" name="Shape 487"/>
        <p:cNvGrpSpPr/>
        <p:nvPr/>
      </p:nvGrpSpPr>
      <p:grpSpPr>
        <a:xfrm>
          <a:off x="0" y="0"/>
          <a:ext cx="0" cy="0"/>
          <a:chOff x="0" y="0"/>
          <a:chExt cx="0" cy="0"/>
        </a:xfrm>
      </p:grpSpPr>
      <p:sp>
        <p:nvSpPr>
          <p:cNvPr id="488" name="Google Shape;488;p56"/>
          <p:cNvSpPr txBox="1"/>
          <p:nvPr/>
        </p:nvSpPr>
        <p:spPr>
          <a:xfrm>
            <a:off x="345900" y="1653700"/>
            <a:ext cx="8452200" cy="6165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ADD TRAINING PHRASES</a:t>
            </a:r>
            <a:r>
              <a:rPr lang="en" sz="1800">
                <a:latin typeface="Open Sans"/>
                <a:ea typeface="Open Sans"/>
                <a:cs typeface="Open Sans"/>
                <a:sym typeface="Open Sans"/>
              </a:rPr>
              <a:t>. Training phrases are what your users might say to your Action. </a:t>
            </a:r>
            <a:endParaRPr sz="1800">
              <a:latin typeface="Open Sans"/>
              <a:ea typeface="Open Sans"/>
              <a:cs typeface="Open Sans"/>
              <a:sym typeface="Open Sans"/>
            </a:endParaRPr>
          </a:p>
        </p:txBody>
      </p:sp>
      <p:sp>
        <p:nvSpPr>
          <p:cNvPr id="489" name="Google Shape;489;p56"/>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Dialogflow: Training Phrases</a:t>
            </a:r>
            <a:endParaRPr b="1" sz="3000">
              <a:latin typeface="Open Sans"/>
              <a:ea typeface="Open Sans"/>
              <a:cs typeface="Open Sans"/>
              <a:sym typeface="Open Sans"/>
            </a:endParaRPr>
          </a:p>
        </p:txBody>
      </p:sp>
      <p:sp>
        <p:nvSpPr>
          <p:cNvPr id="490" name="Google Shape;490;p56"/>
          <p:cNvSpPr txBox="1"/>
          <p:nvPr/>
        </p:nvSpPr>
        <p:spPr>
          <a:xfrm>
            <a:off x="345900" y="4292550"/>
            <a:ext cx="84522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4"/>
            </a:pPr>
            <a:r>
              <a:rPr lang="en" sz="1800">
                <a:latin typeface="Open Sans"/>
                <a:ea typeface="Open Sans"/>
                <a:cs typeface="Open Sans"/>
                <a:sym typeface="Open Sans"/>
              </a:rPr>
              <a:t>Type </a:t>
            </a:r>
            <a:r>
              <a:rPr b="1" lang="en" sz="1800">
                <a:solidFill>
                  <a:srgbClr val="5EA5E5"/>
                </a:solidFill>
                <a:latin typeface="Open Sans"/>
                <a:ea typeface="Open Sans"/>
                <a:cs typeface="Open Sans"/>
                <a:sym typeface="Open Sans"/>
              </a:rPr>
              <a:t>How do people feel about x?</a:t>
            </a:r>
            <a:r>
              <a:rPr lang="en" sz="1800">
                <a:latin typeface="Open Sans"/>
                <a:ea typeface="Open Sans"/>
                <a:cs typeface="Open Sans"/>
                <a:sym typeface="Open Sans"/>
              </a:rPr>
              <a:t> in the Add user expression box. </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491" name="Google Shape;491;p56"/>
          <p:cNvPicPr preferRelativeResize="0"/>
          <p:nvPr/>
        </p:nvPicPr>
        <p:blipFill>
          <a:blip r:embed="rId3">
            <a:alphaModFix/>
          </a:blip>
          <a:stretch>
            <a:fillRect/>
          </a:stretch>
        </p:blipFill>
        <p:spPr>
          <a:xfrm>
            <a:off x="227625" y="4873089"/>
            <a:ext cx="8688744" cy="1709261"/>
          </a:xfrm>
          <a:prstGeom prst="rect">
            <a:avLst/>
          </a:prstGeom>
          <a:noFill/>
          <a:ln cap="flat" cmpd="sng" w="19050">
            <a:solidFill>
              <a:srgbClr val="000000"/>
            </a:solidFill>
            <a:prstDash val="solid"/>
            <a:round/>
            <a:headEnd len="sm" w="sm" type="none"/>
            <a:tailEnd len="sm" w="sm" type="none"/>
          </a:ln>
        </p:spPr>
      </p:pic>
      <p:grpSp>
        <p:nvGrpSpPr>
          <p:cNvPr id="492" name="Google Shape;492;p56"/>
          <p:cNvGrpSpPr/>
          <p:nvPr/>
        </p:nvGrpSpPr>
        <p:grpSpPr>
          <a:xfrm>
            <a:off x="1338613" y="2357500"/>
            <a:ext cx="6466767" cy="1858839"/>
            <a:chOff x="1338613" y="2281300"/>
            <a:chExt cx="6466767" cy="1858839"/>
          </a:xfrm>
        </p:grpSpPr>
        <p:pic>
          <p:nvPicPr>
            <p:cNvPr id="493" name="Google Shape;493;p56"/>
            <p:cNvPicPr preferRelativeResize="0"/>
            <p:nvPr/>
          </p:nvPicPr>
          <p:blipFill>
            <a:blip r:embed="rId4">
              <a:alphaModFix/>
            </a:blip>
            <a:stretch>
              <a:fillRect/>
            </a:stretch>
          </p:blipFill>
          <p:spPr>
            <a:xfrm>
              <a:off x="1338613" y="2281300"/>
              <a:ext cx="6466767" cy="1858839"/>
            </a:xfrm>
            <a:prstGeom prst="rect">
              <a:avLst/>
            </a:prstGeom>
            <a:noFill/>
            <a:ln cap="flat" cmpd="sng" w="19050">
              <a:solidFill>
                <a:srgbClr val="000000"/>
              </a:solidFill>
              <a:prstDash val="solid"/>
              <a:round/>
              <a:headEnd len="sm" w="sm" type="none"/>
              <a:tailEnd len="sm" w="sm" type="none"/>
            </a:ln>
          </p:spPr>
        </p:pic>
        <p:sp>
          <p:nvSpPr>
            <p:cNvPr id="494" name="Google Shape;494;p56"/>
            <p:cNvSpPr/>
            <p:nvPr/>
          </p:nvSpPr>
          <p:spPr>
            <a:xfrm>
              <a:off x="2864125" y="3742025"/>
              <a:ext cx="1645200" cy="336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57"/>
          <p:cNvSpPr txBox="1"/>
          <p:nvPr/>
        </p:nvSpPr>
        <p:spPr>
          <a:xfrm>
            <a:off x="1066350" y="1729900"/>
            <a:ext cx="70113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5"/>
            </a:pPr>
            <a:r>
              <a:rPr lang="en" sz="1800">
                <a:latin typeface="Open Sans"/>
                <a:ea typeface="Open Sans"/>
                <a:cs typeface="Open Sans"/>
                <a:sym typeface="Open Sans"/>
              </a:rPr>
              <a:t>Highlight the 'x'</a:t>
            </a:r>
            <a:r>
              <a:rPr lang="en" sz="1800">
                <a:latin typeface="Open Sans"/>
                <a:ea typeface="Open Sans"/>
                <a:cs typeface="Open Sans"/>
                <a:sym typeface="Open Sans"/>
              </a:rPr>
              <a:t>. Scroll to </a:t>
            </a:r>
            <a:r>
              <a:rPr b="1" lang="en" sz="1800">
                <a:solidFill>
                  <a:srgbClr val="5EA5E5"/>
                </a:solidFill>
                <a:latin typeface="Open Sans"/>
                <a:ea typeface="Open Sans"/>
                <a:cs typeface="Open Sans"/>
                <a:sym typeface="Open Sans"/>
              </a:rPr>
              <a:t>@sys.any</a:t>
            </a:r>
            <a:r>
              <a:rPr lang="en" sz="1800">
                <a:latin typeface="Open Sans"/>
                <a:ea typeface="Open Sans"/>
                <a:cs typeface="Open Sans"/>
                <a:sym typeface="Open Sans"/>
              </a:rPr>
              <a:t> in the pop up. </a:t>
            </a:r>
            <a:r>
              <a:rPr b="1" lang="en" sz="1800">
                <a:solidFill>
                  <a:srgbClr val="5EA5E5"/>
                </a:solidFill>
                <a:latin typeface="Open Sans"/>
                <a:ea typeface="Open Sans"/>
                <a:cs typeface="Open Sans"/>
                <a:sym typeface="Open Sans"/>
              </a:rPr>
              <a:t>Save</a:t>
            </a:r>
            <a:r>
              <a:rPr lang="en" sz="1800">
                <a:solidFill>
                  <a:schemeClr val="dk1"/>
                </a:solidFill>
                <a:latin typeface="Open Sans"/>
                <a:ea typeface="Open Sans"/>
                <a:cs typeface="Open Sans"/>
                <a:sym typeface="Open Sans"/>
              </a:rPr>
              <a:t>.</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500" name="Google Shape;500;p57"/>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Dialogflow: Training Phrases</a:t>
            </a:r>
            <a:endParaRPr b="1" sz="3000">
              <a:latin typeface="Open Sans"/>
              <a:ea typeface="Open Sans"/>
              <a:cs typeface="Open Sans"/>
              <a:sym typeface="Open Sans"/>
            </a:endParaRPr>
          </a:p>
        </p:txBody>
      </p:sp>
      <p:pic>
        <p:nvPicPr>
          <p:cNvPr id="501" name="Google Shape;501;p57"/>
          <p:cNvPicPr preferRelativeResize="0"/>
          <p:nvPr/>
        </p:nvPicPr>
        <p:blipFill>
          <a:blip r:embed="rId3">
            <a:alphaModFix/>
          </a:blip>
          <a:stretch>
            <a:fillRect/>
          </a:stretch>
        </p:blipFill>
        <p:spPr>
          <a:xfrm>
            <a:off x="592238" y="2642625"/>
            <a:ext cx="7959527" cy="2424350"/>
          </a:xfrm>
          <a:prstGeom prst="rect">
            <a:avLst/>
          </a:prstGeom>
          <a:noFill/>
          <a:ln cap="flat" cmpd="sng" w="19050">
            <a:solidFill>
              <a:srgbClr val="000000"/>
            </a:solidFill>
            <a:prstDash val="solid"/>
            <a:round/>
            <a:headEnd len="sm" w="sm" type="none"/>
            <a:tailEnd len="sm" w="sm" type="none"/>
          </a:ln>
        </p:spPr>
      </p:pic>
      <p:sp>
        <p:nvSpPr>
          <p:cNvPr id="502" name="Google Shape;502;p57"/>
          <p:cNvSpPr txBox="1"/>
          <p:nvPr/>
        </p:nvSpPr>
        <p:spPr>
          <a:xfrm>
            <a:off x="442050" y="5177925"/>
            <a:ext cx="8259900" cy="1597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We want users to be able to say "How do people feel about (insert whatever topic here)?" So, we turned x into a variable that can represent anything. </a:t>
            </a:r>
            <a:endParaRPr sz="1800">
              <a:latin typeface="Open Sans"/>
              <a:ea typeface="Open Sans"/>
              <a:cs typeface="Open Sans"/>
              <a:sym typeface="Open Sans"/>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6" name="Shape 506"/>
        <p:cNvGrpSpPr/>
        <p:nvPr/>
      </p:nvGrpSpPr>
      <p:grpSpPr>
        <a:xfrm>
          <a:off x="0" y="0"/>
          <a:ext cx="0" cy="0"/>
          <a:chOff x="0" y="0"/>
          <a:chExt cx="0" cy="0"/>
        </a:xfrm>
      </p:grpSpPr>
      <p:sp>
        <p:nvSpPr>
          <p:cNvPr id="507" name="Google Shape;507;p58"/>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Dialogflow: Training Phrases</a:t>
            </a:r>
            <a:endParaRPr b="1" sz="3000">
              <a:latin typeface="Open Sans"/>
              <a:ea typeface="Open Sans"/>
              <a:cs typeface="Open Sans"/>
              <a:sym typeface="Open Sans"/>
            </a:endParaRPr>
          </a:p>
        </p:txBody>
      </p:sp>
      <p:sp>
        <p:nvSpPr>
          <p:cNvPr id="508" name="Google Shape;508;p58"/>
          <p:cNvSpPr txBox="1"/>
          <p:nvPr/>
        </p:nvSpPr>
        <p:spPr>
          <a:xfrm>
            <a:off x="2824950" y="2817275"/>
            <a:ext cx="34941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6"/>
            </a:pPr>
            <a:r>
              <a:rPr lang="en" sz="1800">
                <a:latin typeface="Open Sans"/>
                <a:ea typeface="Open Sans"/>
                <a:cs typeface="Open Sans"/>
                <a:sym typeface="Open Sans"/>
              </a:rPr>
              <a:t>Repeat for 'Search for x.' </a:t>
            </a:r>
            <a:endParaRPr sz="1800">
              <a:latin typeface="Open Sans"/>
              <a:ea typeface="Open Sans"/>
              <a:cs typeface="Open Sans"/>
              <a:sym typeface="Open Sans"/>
            </a:endParaRPr>
          </a:p>
        </p:txBody>
      </p:sp>
      <p:pic>
        <p:nvPicPr>
          <p:cNvPr id="509" name="Google Shape;509;p58"/>
          <p:cNvPicPr preferRelativeResize="0"/>
          <p:nvPr/>
        </p:nvPicPr>
        <p:blipFill>
          <a:blip r:embed="rId3">
            <a:alphaModFix/>
          </a:blip>
          <a:stretch>
            <a:fillRect/>
          </a:stretch>
        </p:blipFill>
        <p:spPr>
          <a:xfrm>
            <a:off x="161550" y="3773355"/>
            <a:ext cx="8820902" cy="2448629"/>
          </a:xfrm>
          <a:prstGeom prst="rect">
            <a:avLst/>
          </a:prstGeom>
          <a:noFill/>
          <a:ln cap="flat" cmpd="sng" w="19050">
            <a:solidFill>
              <a:srgbClr val="000000"/>
            </a:solidFill>
            <a:prstDash val="solid"/>
            <a:round/>
            <a:headEnd len="sm" w="sm" type="none"/>
            <a:tailEnd len="sm" w="sm" type="none"/>
          </a:ln>
        </p:spPr>
      </p:pic>
      <p:sp>
        <p:nvSpPr>
          <p:cNvPr id="510" name="Google Shape;510;p58"/>
          <p:cNvSpPr txBox="1"/>
          <p:nvPr/>
        </p:nvSpPr>
        <p:spPr>
          <a:xfrm>
            <a:off x="722538" y="1314612"/>
            <a:ext cx="7698900" cy="1597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We also want users to be able to say "Search for (something)" and have the Action understand. Repeat steps 4 and 5 to add this phrase. </a:t>
            </a:r>
            <a:endParaRPr sz="1800">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4" name="Shape 514"/>
        <p:cNvGrpSpPr/>
        <p:nvPr/>
      </p:nvGrpSpPr>
      <p:grpSpPr>
        <a:xfrm>
          <a:off x="0" y="0"/>
          <a:ext cx="0" cy="0"/>
          <a:chOff x="0" y="0"/>
          <a:chExt cx="0" cy="0"/>
        </a:xfrm>
      </p:grpSpPr>
      <p:sp>
        <p:nvSpPr>
          <p:cNvPr id="515" name="Google Shape;515;p59"/>
          <p:cNvSpPr txBox="1"/>
          <p:nvPr/>
        </p:nvSpPr>
        <p:spPr>
          <a:xfrm>
            <a:off x="218550" y="1577500"/>
            <a:ext cx="8668800" cy="8244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7"/>
            </a:pPr>
            <a:r>
              <a:rPr lang="en" sz="1800">
                <a:latin typeface="Open Sans"/>
                <a:ea typeface="Open Sans"/>
                <a:cs typeface="Open Sans"/>
                <a:sym typeface="Open Sans"/>
              </a:rPr>
              <a:t>Do the same thing for just the phrase "x." This allows users to just say the search term, without any other words. Note: You will need a space after 'x'</a:t>
            </a:r>
            <a:endParaRPr sz="1800">
              <a:latin typeface="Open Sans"/>
              <a:ea typeface="Open Sans"/>
              <a:cs typeface="Open Sans"/>
              <a:sym typeface="Open Sans"/>
            </a:endParaRPr>
          </a:p>
        </p:txBody>
      </p:sp>
      <p:sp>
        <p:nvSpPr>
          <p:cNvPr id="516" name="Google Shape;516;p59"/>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Dialogflow: Training Phrases</a:t>
            </a:r>
            <a:endParaRPr b="1" sz="3000">
              <a:latin typeface="Open Sans"/>
              <a:ea typeface="Open Sans"/>
              <a:cs typeface="Open Sans"/>
              <a:sym typeface="Open Sans"/>
            </a:endParaRPr>
          </a:p>
        </p:txBody>
      </p:sp>
      <p:sp>
        <p:nvSpPr>
          <p:cNvPr id="517" name="Google Shape;517;p59"/>
          <p:cNvSpPr txBox="1"/>
          <p:nvPr/>
        </p:nvSpPr>
        <p:spPr>
          <a:xfrm>
            <a:off x="1066350" y="4217789"/>
            <a:ext cx="7011300" cy="551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a:ea typeface="Open Sans"/>
                <a:cs typeface="Open Sans"/>
                <a:sym typeface="Open Sans"/>
              </a:rPr>
              <a:t>You should have three training phrases now!</a:t>
            </a:r>
            <a:endParaRPr sz="1800">
              <a:latin typeface="Open Sans"/>
              <a:ea typeface="Open Sans"/>
              <a:cs typeface="Open Sans"/>
              <a:sym typeface="Open Sans"/>
            </a:endParaRPr>
          </a:p>
        </p:txBody>
      </p:sp>
      <p:pic>
        <p:nvPicPr>
          <p:cNvPr id="518" name="Google Shape;518;p59"/>
          <p:cNvPicPr preferRelativeResize="0"/>
          <p:nvPr/>
        </p:nvPicPr>
        <p:blipFill>
          <a:blip r:embed="rId3">
            <a:alphaModFix/>
          </a:blip>
          <a:stretch>
            <a:fillRect/>
          </a:stretch>
        </p:blipFill>
        <p:spPr>
          <a:xfrm>
            <a:off x="1350362" y="2482962"/>
            <a:ext cx="6443271" cy="1653775"/>
          </a:xfrm>
          <a:prstGeom prst="rect">
            <a:avLst/>
          </a:prstGeom>
          <a:noFill/>
          <a:ln cap="flat" cmpd="sng" w="19050">
            <a:solidFill>
              <a:srgbClr val="000000"/>
            </a:solidFill>
            <a:prstDash val="solid"/>
            <a:round/>
            <a:headEnd len="sm" w="sm" type="none"/>
            <a:tailEnd len="sm" w="sm" type="none"/>
          </a:ln>
        </p:spPr>
      </p:pic>
      <p:pic>
        <p:nvPicPr>
          <p:cNvPr id="519" name="Google Shape;519;p59"/>
          <p:cNvPicPr preferRelativeResize="0"/>
          <p:nvPr/>
        </p:nvPicPr>
        <p:blipFill>
          <a:blip r:embed="rId4">
            <a:alphaModFix/>
          </a:blip>
          <a:stretch>
            <a:fillRect/>
          </a:stretch>
        </p:blipFill>
        <p:spPr>
          <a:xfrm>
            <a:off x="1879925" y="4769201"/>
            <a:ext cx="5384152" cy="19112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3" name="Shape 523"/>
        <p:cNvGrpSpPr/>
        <p:nvPr/>
      </p:nvGrpSpPr>
      <p:grpSpPr>
        <a:xfrm>
          <a:off x="0" y="0"/>
          <a:ext cx="0" cy="0"/>
          <a:chOff x="0" y="0"/>
          <a:chExt cx="0" cy="0"/>
        </a:xfrm>
      </p:grpSpPr>
      <p:sp>
        <p:nvSpPr>
          <p:cNvPr id="524" name="Google Shape;524;p60"/>
          <p:cNvSpPr txBox="1"/>
          <p:nvPr>
            <p:ph type="title"/>
          </p:nvPr>
        </p:nvSpPr>
        <p:spPr>
          <a:xfrm>
            <a:off x="442500" y="784500"/>
            <a:ext cx="82590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Training phrases are what users might say to your Action. Let's add some Responses - what your Action will say back! </a:t>
            </a:r>
            <a:endParaRPr b="1" sz="3000">
              <a:solidFill>
                <a:schemeClr val="lt1"/>
              </a:solidFill>
              <a:latin typeface="Open Sans"/>
              <a:ea typeface="Open Sans"/>
              <a:cs typeface="Open Sans"/>
              <a:sym typeface="Open Sans"/>
            </a:endParaRPr>
          </a:p>
        </p:txBody>
      </p:sp>
      <p:sp>
        <p:nvSpPr>
          <p:cNvPr id="525" name="Google Shape;525;p6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9" name="Shape 529"/>
        <p:cNvGrpSpPr/>
        <p:nvPr/>
      </p:nvGrpSpPr>
      <p:grpSpPr>
        <a:xfrm>
          <a:off x="0" y="0"/>
          <a:ext cx="0" cy="0"/>
          <a:chOff x="0" y="0"/>
          <a:chExt cx="0" cy="0"/>
        </a:xfrm>
      </p:grpSpPr>
      <p:sp>
        <p:nvSpPr>
          <p:cNvPr id="530" name="Google Shape;530;p61"/>
          <p:cNvSpPr txBox="1"/>
          <p:nvPr/>
        </p:nvSpPr>
        <p:spPr>
          <a:xfrm>
            <a:off x="161550" y="1386113"/>
            <a:ext cx="88209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Scroll down to Responses and select </a:t>
            </a:r>
            <a:r>
              <a:rPr b="1" lang="en" sz="1800">
                <a:solidFill>
                  <a:srgbClr val="5EA5E5"/>
                </a:solidFill>
                <a:latin typeface="Open Sans"/>
                <a:ea typeface="Open Sans"/>
                <a:cs typeface="Open Sans"/>
                <a:sym typeface="Open Sans"/>
              </a:rPr>
              <a:t>ADD RESPONSE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531" name="Google Shape;531;p61"/>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Dialogflow: Responses</a:t>
            </a:r>
            <a:endParaRPr b="1" sz="3000">
              <a:latin typeface="Open Sans"/>
              <a:ea typeface="Open Sans"/>
              <a:cs typeface="Open Sans"/>
              <a:sym typeface="Open Sans"/>
            </a:endParaRPr>
          </a:p>
        </p:txBody>
      </p:sp>
      <p:sp>
        <p:nvSpPr>
          <p:cNvPr id="532" name="Google Shape;532;p61"/>
          <p:cNvSpPr txBox="1"/>
          <p:nvPr/>
        </p:nvSpPr>
        <p:spPr>
          <a:xfrm>
            <a:off x="161550" y="3774012"/>
            <a:ext cx="8820900" cy="8244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Enter "</a:t>
            </a:r>
            <a:r>
              <a:rPr b="1" lang="en" sz="1800">
                <a:solidFill>
                  <a:srgbClr val="5EA5E5"/>
                </a:solidFill>
                <a:latin typeface="Open Sans"/>
                <a:ea typeface="Open Sans"/>
                <a:cs typeface="Open Sans"/>
                <a:sym typeface="Open Sans"/>
              </a:rPr>
              <a:t>Not sure how they feel about $any yet!</a:t>
            </a:r>
            <a:r>
              <a:rPr lang="en" sz="1800">
                <a:latin typeface="Open Sans"/>
                <a:ea typeface="Open Sans"/>
                <a:cs typeface="Open Sans"/>
                <a:sym typeface="Open Sans"/>
              </a:rPr>
              <a:t>" Be sure to </a:t>
            </a:r>
            <a:r>
              <a:rPr b="1" lang="en" sz="1800">
                <a:solidFill>
                  <a:srgbClr val="5EA5E5"/>
                </a:solidFill>
                <a:latin typeface="Open Sans"/>
                <a:ea typeface="Open Sans"/>
                <a:cs typeface="Open Sans"/>
                <a:sym typeface="Open Sans"/>
              </a:rPr>
              <a:t>Save</a:t>
            </a:r>
            <a:r>
              <a:rPr lang="en" sz="1800">
                <a:latin typeface="Open Sans"/>
                <a:ea typeface="Open Sans"/>
                <a:cs typeface="Open Sans"/>
                <a:sym typeface="Open Sans"/>
              </a:rPr>
              <a:t>. When we explore the code later, we'll learn when the Assistant will use this phrase. </a:t>
            </a:r>
            <a:endParaRPr sz="1800">
              <a:latin typeface="Open Sans"/>
              <a:ea typeface="Open Sans"/>
              <a:cs typeface="Open Sans"/>
              <a:sym typeface="Open Sans"/>
            </a:endParaRPr>
          </a:p>
        </p:txBody>
      </p:sp>
      <p:pic>
        <p:nvPicPr>
          <p:cNvPr id="533" name="Google Shape;533;p61"/>
          <p:cNvPicPr preferRelativeResize="0"/>
          <p:nvPr/>
        </p:nvPicPr>
        <p:blipFill rotWithShape="1">
          <a:blip r:embed="rId3">
            <a:alphaModFix/>
          </a:blip>
          <a:srcRect b="13253" l="0" r="0" t="13076"/>
          <a:stretch/>
        </p:blipFill>
        <p:spPr>
          <a:xfrm>
            <a:off x="1317499" y="4614150"/>
            <a:ext cx="6508999" cy="2015149"/>
          </a:xfrm>
          <a:prstGeom prst="rect">
            <a:avLst/>
          </a:prstGeom>
          <a:noFill/>
          <a:ln cap="flat" cmpd="sng" w="19050">
            <a:solidFill>
              <a:srgbClr val="000000"/>
            </a:solidFill>
            <a:prstDash val="solid"/>
            <a:round/>
            <a:headEnd len="sm" w="sm" type="none"/>
            <a:tailEnd len="sm" w="sm" type="none"/>
          </a:ln>
        </p:spPr>
      </p:pic>
      <p:grpSp>
        <p:nvGrpSpPr>
          <p:cNvPr id="534" name="Google Shape;534;p61"/>
          <p:cNvGrpSpPr/>
          <p:nvPr/>
        </p:nvGrpSpPr>
        <p:grpSpPr>
          <a:xfrm>
            <a:off x="1630079" y="2044822"/>
            <a:ext cx="5883834" cy="1532427"/>
            <a:chOff x="1207502" y="2246979"/>
            <a:chExt cx="6728996" cy="1858839"/>
          </a:xfrm>
        </p:grpSpPr>
        <p:pic>
          <p:nvPicPr>
            <p:cNvPr id="535" name="Google Shape;535;p61"/>
            <p:cNvPicPr preferRelativeResize="0"/>
            <p:nvPr/>
          </p:nvPicPr>
          <p:blipFill>
            <a:blip r:embed="rId4">
              <a:alphaModFix/>
            </a:blip>
            <a:stretch>
              <a:fillRect/>
            </a:stretch>
          </p:blipFill>
          <p:spPr>
            <a:xfrm>
              <a:off x="1207502" y="2246979"/>
              <a:ext cx="6728996" cy="1858839"/>
            </a:xfrm>
            <a:prstGeom prst="rect">
              <a:avLst/>
            </a:prstGeom>
            <a:noFill/>
            <a:ln cap="flat" cmpd="sng" w="19050">
              <a:solidFill>
                <a:srgbClr val="000000"/>
              </a:solidFill>
              <a:prstDash val="solid"/>
              <a:round/>
              <a:headEnd len="sm" w="sm" type="none"/>
              <a:tailEnd len="sm" w="sm" type="none"/>
            </a:ln>
          </p:spPr>
        </p:pic>
        <p:sp>
          <p:nvSpPr>
            <p:cNvPr id="536" name="Google Shape;536;p61"/>
            <p:cNvSpPr/>
            <p:nvPr/>
          </p:nvSpPr>
          <p:spPr>
            <a:xfrm>
              <a:off x="2774950" y="3623100"/>
              <a:ext cx="1209000" cy="3468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0" name="Shape 540"/>
        <p:cNvGrpSpPr/>
        <p:nvPr/>
      </p:nvGrpSpPr>
      <p:grpSpPr>
        <a:xfrm>
          <a:off x="0" y="0"/>
          <a:ext cx="0" cy="0"/>
          <a:chOff x="0" y="0"/>
          <a:chExt cx="0" cy="0"/>
        </a:xfrm>
      </p:grpSpPr>
      <p:sp>
        <p:nvSpPr>
          <p:cNvPr id="541" name="Google Shape;541;p62"/>
          <p:cNvSpPr txBox="1"/>
          <p:nvPr/>
        </p:nvSpPr>
        <p:spPr>
          <a:xfrm>
            <a:off x="1206450" y="1540125"/>
            <a:ext cx="67311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3"/>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GOOGLE ASSISTANT</a:t>
            </a:r>
            <a:r>
              <a:rPr lang="en" sz="1800">
                <a:latin typeface="Open Sans"/>
                <a:ea typeface="Open Sans"/>
                <a:cs typeface="Open Sans"/>
                <a:sym typeface="Open Sans"/>
              </a:rPr>
              <a:t> and toggle the bar on. </a:t>
            </a:r>
            <a:r>
              <a:rPr b="1" lang="en" sz="1800">
                <a:solidFill>
                  <a:srgbClr val="5EA5E5"/>
                </a:solidFill>
                <a:latin typeface="Open Sans"/>
                <a:ea typeface="Open Sans"/>
                <a:cs typeface="Open Sans"/>
                <a:sym typeface="Open Sans"/>
              </a:rPr>
              <a:t>Save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542" name="Google Shape;542;p62"/>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3000">
                <a:solidFill>
                  <a:schemeClr val="dk1"/>
                </a:solidFill>
                <a:latin typeface="Open Sans"/>
                <a:ea typeface="Open Sans"/>
                <a:cs typeface="Open Sans"/>
                <a:sym typeface="Open Sans"/>
              </a:rPr>
              <a:t>Dialogflow: Responses</a:t>
            </a:r>
            <a:endParaRPr b="1" sz="3000">
              <a:latin typeface="Open Sans"/>
              <a:ea typeface="Open Sans"/>
              <a:cs typeface="Open Sans"/>
              <a:sym typeface="Open Sans"/>
            </a:endParaRPr>
          </a:p>
        </p:txBody>
      </p:sp>
      <p:pic>
        <p:nvPicPr>
          <p:cNvPr id="543" name="Google Shape;543;p62"/>
          <p:cNvPicPr preferRelativeResize="0"/>
          <p:nvPr/>
        </p:nvPicPr>
        <p:blipFill>
          <a:blip r:embed="rId3">
            <a:alphaModFix/>
          </a:blip>
          <a:stretch>
            <a:fillRect/>
          </a:stretch>
        </p:blipFill>
        <p:spPr>
          <a:xfrm>
            <a:off x="517150" y="2388101"/>
            <a:ext cx="8109711" cy="2086400"/>
          </a:xfrm>
          <a:prstGeom prst="rect">
            <a:avLst/>
          </a:prstGeom>
          <a:noFill/>
          <a:ln cap="flat" cmpd="sng" w="19050">
            <a:solidFill>
              <a:srgbClr val="000000"/>
            </a:solidFill>
            <a:prstDash val="solid"/>
            <a:round/>
            <a:headEnd len="sm" w="sm" type="none"/>
            <a:tailEnd len="sm" w="sm" type="none"/>
          </a:ln>
        </p:spPr>
      </p:pic>
      <p:sp>
        <p:nvSpPr>
          <p:cNvPr id="544" name="Google Shape;544;p62"/>
          <p:cNvSpPr txBox="1"/>
          <p:nvPr/>
        </p:nvSpPr>
        <p:spPr>
          <a:xfrm>
            <a:off x="722550" y="4572712"/>
            <a:ext cx="7698900" cy="15975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This enabled Google Assistant to use the response you created. </a:t>
            </a:r>
            <a:endParaRPr sz="1800">
              <a:latin typeface="Open Sans"/>
              <a:ea typeface="Open Sans"/>
              <a:cs typeface="Open Sans"/>
              <a:sym typeface="Open Sans"/>
            </a:endParaRPr>
          </a:p>
          <a:p>
            <a:pPr indent="0" lvl="0" marL="0" rtl="0" algn="ctr">
              <a:lnSpc>
                <a:spcPct val="150000"/>
              </a:lnSpc>
              <a:spcBef>
                <a:spcPts val="0"/>
              </a:spcBef>
              <a:spcAft>
                <a:spcPts val="0"/>
              </a:spcAft>
              <a:buNone/>
            </a:pPr>
            <a:r>
              <a:rPr lang="en" sz="1800">
                <a:latin typeface="Open Sans"/>
                <a:ea typeface="Open Sans"/>
                <a:cs typeface="Open Sans"/>
                <a:sym typeface="Open Sans"/>
              </a:rPr>
              <a:t>Now, we have to allow a web app to call your Action. </a:t>
            </a:r>
            <a:endParaRPr sz="1800">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18"/>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146" name="Google Shape;146;p18"/>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147" name="Google Shape;147;p18"/>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148" name="Google Shape;148;p18"/>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3,000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149" name="Google Shape;149;p18"/>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150" name="Google Shape;150;p18"/>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3"/>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dk1"/>
                </a:solidFill>
                <a:latin typeface="Open Sans"/>
                <a:ea typeface="Open Sans"/>
                <a:cs typeface="Open Sans"/>
                <a:sym typeface="Open Sans"/>
              </a:rPr>
              <a:t>Dialogflow</a:t>
            </a:r>
            <a:r>
              <a:rPr b="1" lang="en" sz="3000">
                <a:solidFill>
                  <a:schemeClr val="dk1"/>
                </a:solidFill>
                <a:latin typeface="Open Sans"/>
                <a:ea typeface="Open Sans"/>
                <a:cs typeface="Open Sans"/>
                <a:sym typeface="Open Sans"/>
              </a:rPr>
              <a:t>: Fulfillment</a:t>
            </a:r>
            <a:endParaRPr b="1" sz="3000">
              <a:latin typeface="Open Sans"/>
              <a:ea typeface="Open Sans"/>
              <a:cs typeface="Open Sans"/>
              <a:sym typeface="Open Sans"/>
            </a:endParaRPr>
          </a:p>
        </p:txBody>
      </p:sp>
      <p:sp>
        <p:nvSpPr>
          <p:cNvPr id="550" name="Google Shape;550;p63"/>
          <p:cNvSpPr txBox="1"/>
          <p:nvPr/>
        </p:nvSpPr>
        <p:spPr>
          <a:xfrm>
            <a:off x="1094250" y="1591125"/>
            <a:ext cx="6955500" cy="6372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Select Fulfillment on the bottom of the Intents page. Select </a:t>
            </a:r>
            <a:r>
              <a:rPr b="1" lang="en" sz="1800">
                <a:solidFill>
                  <a:srgbClr val="5EA5E5"/>
                </a:solidFill>
                <a:latin typeface="Open Sans"/>
                <a:ea typeface="Open Sans"/>
                <a:cs typeface="Open Sans"/>
                <a:sym typeface="Open Sans"/>
              </a:rPr>
              <a:t>ENABLE FULFILLMENT</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551" name="Google Shape;551;p63"/>
          <p:cNvGrpSpPr/>
          <p:nvPr/>
        </p:nvGrpSpPr>
        <p:grpSpPr>
          <a:xfrm>
            <a:off x="1312513" y="2368200"/>
            <a:ext cx="6518966" cy="1777900"/>
            <a:chOff x="1312513" y="4907875"/>
            <a:chExt cx="6518966" cy="1777900"/>
          </a:xfrm>
        </p:grpSpPr>
        <p:pic>
          <p:nvPicPr>
            <p:cNvPr id="552" name="Google Shape;552;p63"/>
            <p:cNvPicPr preferRelativeResize="0"/>
            <p:nvPr/>
          </p:nvPicPr>
          <p:blipFill>
            <a:blip r:embed="rId3">
              <a:alphaModFix/>
            </a:blip>
            <a:stretch>
              <a:fillRect/>
            </a:stretch>
          </p:blipFill>
          <p:spPr>
            <a:xfrm>
              <a:off x="1312513" y="4907875"/>
              <a:ext cx="6518966" cy="1777900"/>
            </a:xfrm>
            <a:prstGeom prst="rect">
              <a:avLst/>
            </a:prstGeom>
            <a:noFill/>
            <a:ln cap="flat" cmpd="sng" w="19050">
              <a:solidFill>
                <a:srgbClr val="000000"/>
              </a:solidFill>
              <a:prstDash val="solid"/>
              <a:round/>
              <a:headEnd len="sm" w="sm" type="none"/>
              <a:tailEnd len="sm" w="sm" type="none"/>
            </a:ln>
          </p:spPr>
        </p:pic>
        <p:sp>
          <p:nvSpPr>
            <p:cNvPr id="553" name="Google Shape;553;p63"/>
            <p:cNvSpPr/>
            <p:nvPr/>
          </p:nvSpPr>
          <p:spPr>
            <a:xfrm>
              <a:off x="2854225" y="6378200"/>
              <a:ext cx="1456800" cy="277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54" name="Google Shape;554;p63"/>
          <p:cNvPicPr preferRelativeResize="0"/>
          <p:nvPr/>
        </p:nvPicPr>
        <p:blipFill>
          <a:blip r:embed="rId4">
            <a:alphaModFix/>
          </a:blip>
          <a:stretch>
            <a:fillRect/>
          </a:stretch>
        </p:blipFill>
        <p:spPr>
          <a:xfrm>
            <a:off x="1312525" y="5293675"/>
            <a:ext cx="6518948" cy="1305221"/>
          </a:xfrm>
          <a:prstGeom prst="rect">
            <a:avLst/>
          </a:prstGeom>
          <a:noFill/>
          <a:ln cap="flat" cmpd="sng" w="19050">
            <a:solidFill>
              <a:srgbClr val="000000"/>
            </a:solidFill>
            <a:prstDash val="solid"/>
            <a:round/>
            <a:headEnd len="sm" w="sm" type="none"/>
            <a:tailEnd len="sm" w="sm" type="none"/>
          </a:ln>
        </p:spPr>
      </p:pic>
      <p:sp>
        <p:nvSpPr>
          <p:cNvPr id="555" name="Google Shape;555;p63"/>
          <p:cNvSpPr txBox="1"/>
          <p:nvPr/>
        </p:nvSpPr>
        <p:spPr>
          <a:xfrm>
            <a:off x="1094250" y="4505650"/>
            <a:ext cx="6955500" cy="5514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Toggle on </a:t>
            </a:r>
            <a:r>
              <a:rPr b="1" lang="en" sz="1800">
                <a:solidFill>
                  <a:srgbClr val="5EA5E5"/>
                </a:solidFill>
                <a:latin typeface="Open Sans"/>
                <a:ea typeface="Open Sans"/>
                <a:cs typeface="Open Sans"/>
                <a:sym typeface="Open Sans"/>
              </a:rPr>
              <a:t>Enable webhook call for this intent</a:t>
            </a:r>
            <a:r>
              <a:rPr lang="en" sz="1800">
                <a:latin typeface="Open Sans"/>
                <a:ea typeface="Open Sans"/>
                <a:cs typeface="Open Sans"/>
                <a:sym typeface="Open Sans"/>
              </a:rPr>
              <a:t>. </a:t>
            </a:r>
            <a:br>
              <a:rPr lang="en" sz="1800">
                <a:latin typeface="Open Sans"/>
                <a:ea typeface="Open Sans"/>
                <a:cs typeface="Open Sans"/>
                <a:sym typeface="Open Sans"/>
              </a:rPr>
            </a:br>
            <a:r>
              <a:rPr lang="en" sz="1800">
                <a:latin typeface="Open Sans"/>
                <a:ea typeface="Open Sans"/>
                <a:cs typeface="Open Sans"/>
                <a:sym typeface="Open Sans"/>
              </a:rPr>
              <a:t>Save at the top of the page.</a:t>
            </a:r>
            <a:endParaRPr sz="1800">
              <a:latin typeface="Open Sans"/>
              <a:ea typeface="Open Sans"/>
              <a:cs typeface="Open Sans"/>
              <a:sym typeface="Open Sans"/>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9" name="Shape 559"/>
        <p:cNvGrpSpPr/>
        <p:nvPr/>
      </p:nvGrpSpPr>
      <p:grpSpPr>
        <a:xfrm>
          <a:off x="0" y="0"/>
          <a:ext cx="0" cy="0"/>
          <a:chOff x="0" y="0"/>
          <a:chExt cx="0" cy="0"/>
        </a:xfrm>
      </p:grpSpPr>
      <p:sp>
        <p:nvSpPr>
          <p:cNvPr id="560" name="Google Shape;560;p64"/>
          <p:cNvSpPr txBox="1"/>
          <p:nvPr>
            <p:ph type="title"/>
          </p:nvPr>
        </p:nvSpPr>
        <p:spPr>
          <a:xfrm>
            <a:off x="194700" y="784500"/>
            <a:ext cx="87546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You just designed the conversation interaction for your Action! Now, users can ask your Action how people feel about a certain topic. </a:t>
            </a:r>
            <a:endParaRPr b="1" sz="3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t/>
            </a:r>
            <a:endParaRPr b="1" sz="3000">
              <a:solidFill>
                <a:schemeClr val="lt1"/>
              </a:solidFill>
              <a:latin typeface="Open Sans"/>
              <a:ea typeface="Open Sans"/>
              <a:cs typeface="Open Sans"/>
              <a:sym typeface="Open Sans"/>
            </a:endParaRPr>
          </a:p>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We need to add the code so your Action can receive and handle these incoming requests. </a:t>
            </a:r>
            <a:endParaRPr b="1" sz="3000">
              <a:solidFill>
                <a:schemeClr val="lt1"/>
              </a:solidFill>
              <a:latin typeface="Open Sans"/>
              <a:ea typeface="Open Sans"/>
              <a:cs typeface="Open Sans"/>
              <a:sym typeface="Open Sans"/>
            </a:endParaRPr>
          </a:p>
        </p:txBody>
      </p:sp>
      <p:sp>
        <p:nvSpPr>
          <p:cNvPr id="561" name="Google Shape;561;p6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5" name="Shape 565"/>
        <p:cNvGrpSpPr/>
        <p:nvPr/>
      </p:nvGrpSpPr>
      <p:grpSpPr>
        <a:xfrm>
          <a:off x="0" y="0"/>
          <a:ext cx="0" cy="0"/>
          <a:chOff x="0" y="0"/>
          <a:chExt cx="0" cy="0"/>
        </a:xfrm>
      </p:grpSpPr>
      <p:pic>
        <p:nvPicPr>
          <p:cNvPr id="566" name="Google Shape;566;p65"/>
          <p:cNvPicPr preferRelativeResize="0"/>
          <p:nvPr/>
        </p:nvPicPr>
        <p:blipFill>
          <a:blip r:embed="rId3">
            <a:alphaModFix/>
          </a:blip>
          <a:stretch>
            <a:fillRect/>
          </a:stretch>
        </p:blipFill>
        <p:spPr>
          <a:xfrm>
            <a:off x="1533175" y="3314708"/>
            <a:ext cx="390525" cy="2286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0" name="Shape 570"/>
        <p:cNvGrpSpPr/>
        <p:nvPr/>
      </p:nvGrpSpPr>
      <p:grpSpPr>
        <a:xfrm>
          <a:off x="0" y="0"/>
          <a:ext cx="0" cy="0"/>
          <a:chOff x="0" y="0"/>
          <a:chExt cx="0" cy="0"/>
        </a:xfrm>
      </p:grpSpPr>
      <p:sp>
        <p:nvSpPr>
          <p:cNvPr id="571" name="Google Shape;571;p66"/>
          <p:cNvSpPr txBox="1"/>
          <p:nvPr/>
        </p:nvSpPr>
        <p:spPr>
          <a:xfrm>
            <a:off x="1775550" y="1505000"/>
            <a:ext cx="55929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On the left side of the page, click </a:t>
            </a:r>
            <a:r>
              <a:rPr b="1" lang="en" sz="1800">
                <a:solidFill>
                  <a:srgbClr val="5EA5E5"/>
                </a:solidFill>
                <a:latin typeface="Open Sans"/>
                <a:ea typeface="Open Sans"/>
                <a:cs typeface="Open Sans"/>
                <a:sym typeface="Open Sans"/>
              </a:rPr>
              <a:t>Fulfillment</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572" name="Google Shape;572;p66"/>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Dialogflow: Fulfillment</a:t>
            </a:r>
            <a:endParaRPr b="1" sz="3000">
              <a:latin typeface="Open Sans"/>
              <a:ea typeface="Open Sans"/>
              <a:cs typeface="Open Sans"/>
              <a:sym typeface="Open Sans"/>
            </a:endParaRPr>
          </a:p>
        </p:txBody>
      </p:sp>
      <p:sp>
        <p:nvSpPr>
          <p:cNvPr id="573" name="Google Shape;573;p66"/>
          <p:cNvSpPr txBox="1"/>
          <p:nvPr/>
        </p:nvSpPr>
        <p:spPr>
          <a:xfrm>
            <a:off x="1775550" y="4134250"/>
            <a:ext cx="55929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2"/>
            </a:pPr>
            <a:r>
              <a:rPr lang="en" sz="1800">
                <a:latin typeface="Open Sans"/>
                <a:ea typeface="Open Sans"/>
                <a:cs typeface="Open Sans"/>
                <a:sym typeface="Open Sans"/>
              </a:rPr>
              <a:t>Enable the Inline Editor. </a:t>
            </a:r>
            <a:endParaRPr sz="1800">
              <a:latin typeface="Open Sans"/>
              <a:ea typeface="Open Sans"/>
              <a:cs typeface="Open Sans"/>
              <a:sym typeface="Open Sans"/>
            </a:endParaRPr>
          </a:p>
        </p:txBody>
      </p:sp>
      <p:pic>
        <p:nvPicPr>
          <p:cNvPr id="574" name="Google Shape;574;p66"/>
          <p:cNvPicPr preferRelativeResize="0"/>
          <p:nvPr/>
        </p:nvPicPr>
        <p:blipFill>
          <a:blip r:embed="rId3">
            <a:alphaModFix/>
          </a:blip>
          <a:stretch>
            <a:fillRect/>
          </a:stretch>
        </p:blipFill>
        <p:spPr>
          <a:xfrm>
            <a:off x="842100" y="2056399"/>
            <a:ext cx="7459795" cy="1950875"/>
          </a:xfrm>
          <a:prstGeom prst="rect">
            <a:avLst/>
          </a:prstGeom>
          <a:noFill/>
          <a:ln cap="flat" cmpd="sng" w="19050">
            <a:solidFill>
              <a:srgbClr val="000000"/>
            </a:solidFill>
            <a:prstDash val="solid"/>
            <a:round/>
            <a:headEnd len="sm" w="sm" type="none"/>
            <a:tailEnd len="sm" w="sm" type="none"/>
          </a:ln>
        </p:spPr>
      </p:pic>
      <p:pic>
        <p:nvPicPr>
          <p:cNvPr id="575" name="Google Shape;575;p66"/>
          <p:cNvPicPr preferRelativeResize="0"/>
          <p:nvPr/>
        </p:nvPicPr>
        <p:blipFill>
          <a:blip r:embed="rId4">
            <a:alphaModFix/>
          </a:blip>
          <a:stretch>
            <a:fillRect/>
          </a:stretch>
        </p:blipFill>
        <p:spPr>
          <a:xfrm>
            <a:off x="1444224" y="4667725"/>
            <a:ext cx="6255549" cy="2022326"/>
          </a:xfrm>
          <a:prstGeom prst="rect">
            <a:avLst/>
          </a:prstGeom>
          <a:noFill/>
          <a:ln cap="flat" cmpd="sng" w="19050">
            <a:solidFill>
              <a:srgbClr val="000000"/>
            </a:solidFill>
            <a:prstDash val="solid"/>
            <a:round/>
            <a:headEnd len="sm" w="sm" type="none"/>
            <a:tailEnd len="sm" w="sm" type="none"/>
          </a:ln>
        </p:spPr>
      </p:pic>
      <p:sp>
        <p:nvSpPr>
          <p:cNvPr id="576" name="Google Shape;576;p66"/>
          <p:cNvSpPr/>
          <p:nvPr/>
        </p:nvSpPr>
        <p:spPr>
          <a:xfrm>
            <a:off x="842100" y="3543300"/>
            <a:ext cx="1119900" cy="21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66"/>
          <p:cNvSpPr/>
          <p:nvPr/>
        </p:nvSpPr>
        <p:spPr>
          <a:xfrm>
            <a:off x="6525750" y="5648475"/>
            <a:ext cx="1119900" cy="21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1" name="Shape 581"/>
        <p:cNvGrpSpPr/>
        <p:nvPr/>
      </p:nvGrpSpPr>
      <p:grpSpPr>
        <a:xfrm>
          <a:off x="0" y="0"/>
          <a:ext cx="0" cy="0"/>
          <a:chOff x="0" y="0"/>
          <a:chExt cx="0" cy="0"/>
        </a:xfrm>
      </p:grpSpPr>
      <p:sp>
        <p:nvSpPr>
          <p:cNvPr id="582" name="Google Shape;582;p67"/>
          <p:cNvSpPr txBox="1"/>
          <p:nvPr/>
        </p:nvSpPr>
        <p:spPr>
          <a:xfrm>
            <a:off x="161550" y="1501300"/>
            <a:ext cx="8820900" cy="1084200"/>
          </a:xfrm>
          <a:prstGeom prst="rect">
            <a:avLst/>
          </a:prstGeom>
          <a:noFill/>
          <a:ln>
            <a:noFill/>
          </a:ln>
        </p:spPr>
        <p:txBody>
          <a:bodyPr anchorCtr="0" anchor="ctr" bIns="91425" lIns="91425" spcFirstLastPara="1" rIns="91425" wrap="square" tIns="91425">
            <a:noAutofit/>
          </a:bodyPr>
          <a:lstStyle/>
          <a:p>
            <a:pPr indent="0" lvl="0" marL="0" rtl="0" algn="ctr">
              <a:lnSpc>
                <a:spcPct val="150000"/>
              </a:lnSpc>
              <a:spcBef>
                <a:spcPts val="0"/>
              </a:spcBef>
              <a:spcAft>
                <a:spcPts val="0"/>
              </a:spcAft>
              <a:buNone/>
            </a:pPr>
            <a:r>
              <a:rPr lang="en" sz="1800">
                <a:latin typeface="Open Sans"/>
                <a:ea typeface="Open Sans"/>
                <a:cs typeface="Open Sans"/>
                <a:sym typeface="Open Sans"/>
              </a:rPr>
              <a:t>There are two files required for an Action - </a:t>
            </a:r>
            <a:r>
              <a:rPr b="1" lang="en" sz="1800">
                <a:latin typeface="Consolas"/>
                <a:ea typeface="Consolas"/>
                <a:cs typeface="Consolas"/>
                <a:sym typeface="Consolas"/>
              </a:rPr>
              <a:t>index.js</a:t>
            </a:r>
            <a:r>
              <a:rPr lang="en" sz="1800">
                <a:latin typeface="Open Sans"/>
                <a:ea typeface="Open Sans"/>
                <a:cs typeface="Open Sans"/>
                <a:sym typeface="Open Sans"/>
              </a:rPr>
              <a:t> and </a:t>
            </a:r>
            <a:r>
              <a:rPr b="1" lang="en" sz="1800">
                <a:latin typeface="Consolas"/>
                <a:ea typeface="Consolas"/>
                <a:cs typeface="Consolas"/>
                <a:sym typeface="Consolas"/>
              </a:rPr>
              <a:t>package.json</a:t>
            </a:r>
            <a:r>
              <a:rPr lang="en" sz="1800">
                <a:latin typeface="Open Sans"/>
                <a:ea typeface="Open Sans"/>
                <a:cs typeface="Open Sans"/>
                <a:sym typeface="Open Sans"/>
              </a:rPr>
              <a:t>. We're going to replace the default ones with our own code. Let's get that code! </a:t>
            </a:r>
            <a:endParaRPr sz="1800">
              <a:latin typeface="Open Sans"/>
              <a:ea typeface="Open Sans"/>
              <a:cs typeface="Open Sans"/>
              <a:sym typeface="Open Sans"/>
            </a:endParaRPr>
          </a:p>
        </p:txBody>
      </p:sp>
      <p:sp>
        <p:nvSpPr>
          <p:cNvPr id="583" name="Google Shape;583;p67"/>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Dialogflow: Fulfillment</a:t>
            </a:r>
            <a:endParaRPr b="1" sz="3000">
              <a:latin typeface="Open Sans"/>
              <a:ea typeface="Open Sans"/>
              <a:cs typeface="Open Sans"/>
              <a:sym typeface="Open Sans"/>
            </a:endParaRPr>
          </a:p>
        </p:txBody>
      </p:sp>
      <p:pic>
        <p:nvPicPr>
          <p:cNvPr id="584" name="Google Shape;584;p67"/>
          <p:cNvPicPr preferRelativeResize="0"/>
          <p:nvPr/>
        </p:nvPicPr>
        <p:blipFill>
          <a:blip r:embed="rId3">
            <a:alphaModFix/>
          </a:blip>
          <a:stretch>
            <a:fillRect/>
          </a:stretch>
        </p:blipFill>
        <p:spPr>
          <a:xfrm>
            <a:off x="152400" y="2789800"/>
            <a:ext cx="8839199" cy="364543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8" name="Shape 588"/>
        <p:cNvGrpSpPr/>
        <p:nvPr/>
      </p:nvGrpSpPr>
      <p:grpSpPr>
        <a:xfrm>
          <a:off x="0" y="0"/>
          <a:ext cx="0" cy="0"/>
          <a:chOff x="0" y="0"/>
          <a:chExt cx="0" cy="0"/>
        </a:xfrm>
      </p:grpSpPr>
      <p:sp>
        <p:nvSpPr>
          <p:cNvPr id="589" name="Google Shape;589;p68"/>
          <p:cNvSpPr txBox="1"/>
          <p:nvPr/>
        </p:nvSpPr>
        <p:spPr>
          <a:xfrm>
            <a:off x="161550" y="1577500"/>
            <a:ext cx="88209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a:pPr>
            <a:r>
              <a:rPr b="1" lang="en" sz="1800">
                <a:latin typeface="Open Sans"/>
                <a:ea typeface="Open Sans"/>
                <a:cs typeface="Open Sans"/>
                <a:sym typeface="Open Sans"/>
              </a:rPr>
              <a:t>Check</a:t>
            </a:r>
            <a:r>
              <a:rPr lang="en" sz="1800">
                <a:latin typeface="Open Sans"/>
                <a:ea typeface="Open Sans"/>
                <a:cs typeface="Open Sans"/>
                <a:sym typeface="Open Sans"/>
              </a:rPr>
              <a:t> </a:t>
            </a:r>
            <a:r>
              <a:rPr b="1" lang="en" sz="1800">
                <a:latin typeface="Open Sans"/>
                <a:ea typeface="Open Sans"/>
                <a:cs typeface="Open Sans"/>
                <a:sym typeface="Open Sans"/>
              </a:rPr>
              <a:t>your email to find the URL for the code</a:t>
            </a:r>
            <a:r>
              <a:rPr lang="en" sz="1800">
                <a:latin typeface="Open Sans"/>
                <a:ea typeface="Open Sans"/>
                <a:cs typeface="Open Sans"/>
                <a:sym typeface="Open Sans"/>
              </a:rPr>
              <a:t>. Select </a:t>
            </a:r>
            <a:r>
              <a:rPr b="1" lang="en" sz="1800">
                <a:solidFill>
                  <a:srgbClr val="5EA5E5"/>
                </a:solidFill>
                <a:latin typeface="Consolas"/>
                <a:ea typeface="Consolas"/>
                <a:cs typeface="Consolas"/>
                <a:sym typeface="Consolas"/>
              </a:rPr>
              <a:t>cloud-function/</a:t>
            </a:r>
            <a:r>
              <a:rPr lang="en" sz="1800">
                <a:latin typeface="Open Sans"/>
                <a:ea typeface="Open Sans"/>
                <a:cs typeface="Open Sans"/>
                <a:sym typeface="Open Sans"/>
              </a:rPr>
              <a:t> then </a:t>
            </a:r>
            <a:r>
              <a:rPr b="1" lang="en" sz="1800">
                <a:solidFill>
                  <a:srgbClr val="5EA5E5"/>
                </a:solidFill>
                <a:latin typeface="Consolas"/>
                <a:ea typeface="Consolas"/>
                <a:cs typeface="Consolas"/>
                <a:sym typeface="Consolas"/>
              </a:rPr>
              <a:t>index.js</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590" name="Google Shape;590;p68"/>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the Code</a:t>
            </a:r>
            <a:r>
              <a:rPr b="1" lang="en" sz="3000">
                <a:solidFill>
                  <a:schemeClr val="dk1"/>
                </a:solidFill>
                <a:latin typeface="Open Sans"/>
                <a:ea typeface="Open Sans"/>
                <a:cs typeface="Open Sans"/>
                <a:sym typeface="Open Sans"/>
              </a:rPr>
              <a:t>: </a:t>
            </a:r>
            <a:r>
              <a:rPr b="1" lang="en" sz="3000">
                <a:solidFill>
                  <a:schemeClr val="dk1"/>
                </a:solidFill>
                <a:latin typeface="Consolas"/>
                <a:ea typeface="Consolas"/>
                <a:cs typeface="Consolas"/>
                <a:sym typeface="Consolas"/>
              </a:rPr>
              <a:t>index.js</a:t>
            </a:r>
            <a:endParaRPr b="1" sz="3000">
              <a:latin typeface="Open Sans"/>
              <a:ea typeface="Open Sans"/>
              <a:cs typeface="Open Sans"/>
              <a:sym typeface="Open Sans"/>
            </a:endParaRPr>
          </a:p>
        </p:txBody>
      </p:sp>
      <p:grpSp>
        <p:nvGrpSpPr>
          <p:cNvPr id="591" name="Google Shape;591;p68"/>
          <p:cNvGrpSpPr/>
          <p:nvPr/>
        </p:nvGrpSpPr>
        <p:grpSpPr>
          <a:xfrm>
            <a:off x="152400" y="2433700"/>
            <a:ext cx="8839197" cy="2084438"/>
            <a:chOff x="152400" y="2281300"/>
            <a:chExt cx="8839197" cy="2084438"/>
          </a:xfrm>
        </p:grpSpPr>
        <p:pic>
          <p:nvPicPr>
            <p:cNvPr id="592" name="Google Shape;592;p68"/>
            <p:cNvPicPr preferRelativeResize="0"/>
            <p:nvPr/>
          </p:nvPicPr>
          <p:blipFill>
            <a:blip r:embed="rId3">
              <a:alphaModFix/>
            </a:blip>
            <a:stretch>
              <a:fillRect/>
            </a:stretch>
          </p:blipFill>
          <p:spPr>
            <a:xfrm>
              <a:off x="152400" y="2281300"/>
              <a:ext cx="8839197" cy="2084438"/>
            </a:xfrm>
            <a:prstGeom prst="rect">
              <a:avLst/>
            </a:prstGeom>
            <a:noFill/>
            <a:ln cap="flat" cmpd="sng" w="19050">
              <a:solidFill>
                <a:srgbClr val="000000"/>
              </a:solidFill>
              <a:prstDash val="solid"/>
              <a:round/>
              <a:headEnd len="sm" w="sm" type="none"/>
              <a:tailEnd len="sm" w="sm" type="none"/>
            </a:ln>
          </p:spPr>
        </p:pic>
        <p:sp>
          <p:nvSpPr>
            <p:cNvPr id="593" name="Google Shape;593;p68"/>
            <p:cNvSpPr/>
            <p:nvPr/>
          </p:nvSpPr>
          <p:spPr>
            <a:xfrm>
              <a:off x="277525" y="3157300"/>
              <a:ext cx="1119900" cy="218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94" name="Google Shape;594;p68"/>
          <p:cNvGrpSpPr/>
          <p:nvPr/>
        </p:nvGrpSpPr>
        <p:grpSpPr>
          <a:xfrm>
            <a:off x="152400" y="4818538"/>
            <a:ext cx="8839196" cy="1363705"/>
            <a:chOff x="152400" y="5092288"/>
            <a:chExt cx="8839196" cy="1363705"/>
          </a:xfrm>
        </p:grpSpPr>
        <p:pic>
          <p:nvPicPr>
            <p:cNvPr id="595" name="Google Shape;595;p68"/>
            <p:cNvPicPr preferRelativeResize="0"/>
            <p:nvPr/>
          </p:nvPicPr>
          <p:blipFill>
            <a:blip r:embed="rId4">
              <a:alphaModFix/>
            </a:blip>
            <a:stretch>
              <a:fillRect/>
            </a:stretch>
          </p:blipFill>
          <p:spPr>
            <a:xfrm>
              <a:off x="152400" y="5092288"/>
              <a:ext cx="8839196" cy="1363705"/>
            </a:xfrm>
            <a:prstGeom prst="rect">
              <a:avLst/>
            </a:prstGeom>
            <a:noFill/>
            <a:ln cap="flat" cmpd="sng" w="19050">
              <a:solidFill>
                <a:srgbClr val="000000"/>
              </a:solidFill>
              <a:prstDash val="solid"/>
              <a:round/>
              <a:headEnd len="sm" w="sm" type="none"/>
              <a:tailEnd len="sm" w="sm" type="none"/>
            </a:ln>
          </p:spPr>
        </p:pic>
        <p:sp>
          <p:nvSpPr>
            <p:cNvPr id="596" name="Google Shape;596;p68"/>
            <p:cNvSpPr/>
            <p:nvPr/>
          </p:nvSpPr>
          <p:spPr>
            <a:xfrm>
              <a:off x="208150" y="5802725"/>
              <a:ext cx="763200" cy="2577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0" name="Shape 600"/>
        <p:cNvGrpSpPr/>
        <p:nvPr/>
      </p:nvGrpSpPr>
      <p:grpSpPr>
        <a:xfrm>
          <a:off x="0" y="0"/>
          <a:ext cx="0" cy="0"/>
          <a:chOff x="0" y="0"/>
          <a:chExt cx="0" cy="0"/>
        </a:xfrm>
      </p:grpSpPr>
      <p:sp>
        <p:nvSpPr>
          <p:cNvPr id="601" name="Google Shape;601;p69"/>
          <p:cNvSpPr txBox="1"/>
          <p:nvPr/>
        </p:nvSpPr>
        <p:spPr>
          <a:xfrm>
            <a:off x="2504250" y="1395950"/>
            <a:ext cx="41355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2"/>
            </a:pPr>
            <a:r>
              <a:rPr lang="en" sz="1800">
                <a:latin typeface="Open Sans"/>
                <a:ea typeface="Open Sans"/>
                <a:cs typeface="Open Sans"/>
                <a:sym typeface="Open Sans"/>
              </a:rPr>
              <a:t>Copy everything from </a:t>
            </a:r>
            <a:r>
              <a:rPr b="1" lang="en" sz="1800">
                <a:latin typeface="Consolas"/>
                <a:ea typeface="Consolas"/>
                <a:cs typeface="Consolas"/>
                <a:sym typeface="Consolas"/>
              </a:rPr>
              <a:t>index.js</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602" name="Google Shape;602;p69"/>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the Code: </a:t>
            </a:r>
            <a:r>
              <a:rPr b="1" lang="en" sz="3000">
                <a:latin typeface="Consolas"/>
                <a:ea typeface="Consolas"/>
                <a:cs typeface="Consolas"/>
                <a:sym typeface="Consolas"/>
              </a:rPr>
              <a:t>index.js</a:t>
            </a:r>
            <a:endParaRPr b="1" sz="3000">
              <a:latin typeface="Consolas"/>
              <a:ea typeface="Consolas"/>
              <a:cs typeface="Consolas"/>
              <a:sym typeface="Consolas"/>
            </a:endParaRPr>
          </a:p>
        </p:txBody>
      </p:sp>
      <p:pic>
        <p:nvPicPr>
          <p:cNvPr id="603" name="Google Shape;603;p69"/>
          <p:cNvPicPr preferRelativeResize="0"/>
          <p:nvPr/>
        </p:nvPicPr>
        <p:blipFill>
          <a:blip r:embed="rId3">
            <a:alphaModFix/>
          </a:blip>
          <a:stretch>
            <a:fillRect/>
          </a:stretch>
        </p:blipFill>
        <p:spPr>
          <a:xfrm>
            <a:off x="1505887" y="2035575"/>
            <a:ext cx="6132223" cy="4570299"/>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0"/>
          <p:cNvSpPr txBox="1"/>
          <p:nvPr/>
        </p:nvSpPr>
        <p:spPr>
          <a:xfrm>
            <a:off x="401550" y="1395950"/>
            <a:ext cx="8340900" cy="5514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3"/>
            </a:pPr>
            <a:r>
              <a:rPr lang="en" sz="1800">
                <a:latin typeface="Open Sans"/>
                <a:ea typeface="Open Sans"/>
                <a:cs typeface="Open Sans"/>
                <a:sym typeface="Open Sans"/>
              </a:rPr>
              <a:t>Replace </a:t>
            </a:r>
            <a:r>
              <a:rPr b="1" lang="en" sz="1800">
                <a:latin typeface="Consolas"/>
                <a:ea typeface="Consolas"/>
                <a:cs typeface="Consolas"/>
                <a:sym typeface="Consolas"/>
              </a:rPr>
              <a:t>index.js</a:t>
            </a:r>
            <a:r>
              <a:rPr lang="en" sz="1800">
                <a:latin typeface="Open Sans"/>
                <a:ea typeface="Open Sans"/>
                <a:cs typeface="Open Sans"/>
                <a:sym typeface="Open Sans"/>
              </a:rPr>
              <a:t> in the Dialogflow editor with the code you just copied. </a:t>
            </a:r>
            <a:endParaRPr sz="1800">
              <a:latin typeface="Open Sans"/>
              <a:ea typeface="Open Sans"/>
              <a:cs typeface="Open Sans"/>
              <a:sym typeface="Open Sans"/>
            </a:endParaRPr>
          </a:p>
        </p:txBody>
      </p:sp>
      <p:sp>
        <p:nvSpPr>
          <p:cNvPr id="609" name="Google Shape;609;p70"/>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the Code: </a:t>
            </a:r>
            <a:r>
              <a:rPr b="1" lang="en" sz="3000">
                <a:latin typeface="Consolas"/>
                <a:ea typeface="Consolas"/>
                <a:cs typeface="Consolas"/>
                <a:sym typeface="Consolas"/>
              </a:rPr>
              <a:t>index.js</a:t>
            </a:r>
            <a:endParaRPr b="1" sz="3000">
              <a:latin typeface="Consolas"/>
              <a:ea typeface="Consolas"/>
              <a:cs typeface="Consolas"/>
              <a:sym typeface="Consolas"/>
            </a:endParaRPr>
          </a:p>
        </p:txBody>
      </p:sp>
      <p:pic>
        <p:nvPicPr>
          <p:cNvPr id="610" name="Google Shape;610;p70"/>
          <p:cNvPicPr preferRelativeResize="0"/>
          <p:nvPr/>
        </p:nvPicPr>
        <p:blipFill>
          <a:blip r:embed="rId3">
            <a:alphaModFix/>
          </a:blip>
          <a:stretch>
            <a:fillRect/>
          </a:stretch>
        </p:blipFill>
        <p:spPr>
          <a:xfrm>
            <a:off x="1199487" y="2083550"/>
            <a:ext cx="6745025" cy="45891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4" name="Shape 614"/>
        <p:cNvGrpSpPr/>
        <p:nvPr/>
      </p:nvGrpSpPr>
      <p:grpSpPr>
        <a:xfrm>
          <a:off x="0" y="0"/>
          <a:ext cx="0" cy="0"/>
          <a:chOff x="0" y="0"/>
          <a:chExt cx="0" cy="0"/>
        </a:xfrm>
      </p:grpSpPr>
      <p:sp>
        <p:nvSpPr>
          <p:cNvPr id="615" name="Google Shape;615;p71"/>
          <p:cNvSpPr txBox="1"/>
          <p:nvPr/>
        </p:nvSpPr>
        <p:spPr>
          <a:xfrm>
            <a:off x="340800" y="1548350"/>
            <a:ext cx="8462400" cy="5514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4"/>
            </a:pPr>
            <a:r>
              <a:rPr lang="en" sz="1800">
                <a:latin typeface="Open Sans"/>
                <a:ea typeface="Open Sans"/>
                <a:cs typeface="Open Sans"/>
                <a:sym typeface="Open Sans"/>
              </a:rPr>
              <a:t>Repeat the previous steps to replace </a:t>
            </a:r>
            <a:r>
              <a:rPr b="1" lang="en" sz="1800">
                <a:latin typeface="Consolas"/>
                <a:ea typeface="Consolas"/>
                <a:cs typeface="Consolas"/>
                <a:sym typeface="Consolas"/>
              </a:rPr>
              <a:t>package.json</a:t>
            </a:r>
            <a:r>
              <a:rPr lang="en" sz="1800">
                <a:latin typeface="Open Sans"/>
                <a:ea typeface="Open Sans"/>
                <a:cs typeface="Open Sans"/>
                <a:sym typeface="Open Sans"/>
              </a:rPr>
              <a:t> with the contents of  </a:t>
            </a:r>
            <a:r>
              <a:rPr b="1" lang="en" sz="1800">
                <a:latin typeface="Consolas"/>
                <a:ea typeface="Consolas"/>
                <a:cs typeface="Consolas"/>
                <a:sym typeface="Consolas"/>
              </a:rPr>
              <a:t>package.json</a:t>
            </a:r>
            <a:r>
              <a:rPr lang="en" sz="1800">
                <a:latin typeface="Open Sans"/>
                <a:ea typeface="Open Sans"/>
                <a:cs typeface="Open Sans"/>
                <a:sym typeface="Open Sans"/>
              </a:rPr>
              <a:t> from GitHub. </a:t>
            </a:r>
            <a:endParaRPr sz="1800">
              <a:latin typeface="Open Sans"/>
              <a:ea typeface="Open Sans"/>
              <a:cs typeface="Open Sans"/>
              <a:sym typeface="Open Sans"/>
            </a:endParaRPr>
          </a:p>
        </p:txBody>
      </p:sp>
      <p:sp>
        <p:nvSpPr>
          <p:cNvPr id="616" name="Google Shape;616;p71"/>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Add the Code: </a:t>
            </a:r>
            <a:r>
              <a:rPr b="1" lang="en" sz="3000">
                <a:latin typeface="Consolas"/>
                <a:ea typeface="Consolas"/>
                <a:cs typeface="Consolas"/>
                <a:sym typeface="Consolas"/>
              </a:rPr>
              <a:t>package.json</a:t>
            </a:r>
            <a:endParaRPr b="1" sz="3000">
              <a:latin typeface="Consolas"/>
              <a:ea typeface="Consolas"/>
              <a:cs typeface="Consolas"/>
              <a:sym typeface="Consolas"/>
            </a:endParaRPr>
          </a:p>
        </p:txBody>
      </p:sp>
      <p:pic>
        <p:nvPicPr>
          <p:cNvPr id="617" name="Google Shape;617;p71"/>
          <p:cNvPicPr preferRelativeResize="0"/>
          <p:nvPr/>
        </p:nvPicPr>
        <p:blipFill>
          <a:blip r:embed="rId3">
            <a:alphaModFix/>
          </a:blip>
          <a:stretch>
            <a:fillRect/>
          </a:stretch>
        </p:blipFill>
        <p:spPr>
          <a:xfrm>
            <a:off x="1426700" y="2291525"/>
            <a:ext cx="6290597" cy="44007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1" name="Shape 621"/>
        <p:cNvGrpSpPr/>
        <p:nvPr/>
      </p:nvGrpSpPr>
      <p:grpSpPr>
        <a:xfrm>
          <a:off x="0" y="0"/>
          <a:ext cx="0" cy="0"/>
          <a:chOff x="0" y="0"/>
          <a:chExt cx="0" cy="0"/>
        </a:xfrm>
      </p:grpSpPr>
      <p:sp>
        <p:nvSpPr>
          <p:cNvPr id="622" name="Google Shape;622;p72"/>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Now that you've added the code to your Action, let's dive into the code to understand what it does! </a:t>
            </a:r>
            <a:endParaRPr b="1" sz="3000">
              <a:solidFill>
                <a:schemeClr val="lt1"/>
              </a:solidFill>
              <a:latin typeface="Open Sans"/>
              <a:ea typeface="Open Sans"/>
              <a:cs typeface="Open Sans"/>
              <a:sym typeface="Open Sans"/>
            </a:endParaRPr>
          </a:p>
        </p:txBody>
      </p:sp>
      <p:sp>
        <p:nvSpPr>
          <p:cNvPr id="623" name="Google Shape;623;p7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4" name="Shape 154"/>
        <p:cNvGrpSpPr/>
        <p:nvPr/>
      </p:nvGrpSpPr>
      <p:grpSpPr>
        <a:xfrm>
          <a:off x="0" y="0"/>
          <a:ext cx="0" cy="0"/>
          <a:chOff x="0" y="0"/>
          <a:chExt cx="0" cy="0"/>
        </a:xfrm>
      </p:grpSpPr>
      <p:sp>
        <p:nvSpPr>
          <p:cNvPr id="155" name="Google Shape;155;p19"/>
          <p:cNvSpPr txBox="1"/>
          <p:nvPr>
            <p:ph type="title"/>
          </p:nvPr>
        </p:nvSpPr>
        <p:spPr>
          <a:xfrm>
            <a:off x="798600" y="498650"/>
            <a:ext cx="7546800" cy="15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Hey! You need the codebase for this workshop and a promo code to sign up for Google Cloud Platform without a credit card! </a:t>
            </a:r>
            <a:endParaRPr b="1" sz="2400">
              <a:solidFill>
                <a:schemeClr val="lt1"/>
              </a:solidFill>
              <a:latin typeface="Open Sans"/>
              <a:ea typeface="Open Sans"/>
              <a:cs typeface="Open Sans"/>
              <a:sym typeface="Open Sans"/>
            </a:endParaRPr>
          </a:p>
        </p:txBody>
      </p:sp>
      <p:sp>
        <p:nvSpPr>
          <p:cNvPr id="156" name="Google Shape;156;p19"/>
          <p:cNvSpPr/>
          <p:nvPr/>
        </p:nvSpPr>
        <p:spPr>
          <a:xfrm>
            <a:off x="877950" y="3479475"/>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http://mlhlocal.host/checkin</a:t>
            </a:r>
            <a:endParaRPr sz="3000">
              <a:solidFill>
                <a:srgbClr val="FFD966"/>
              </a:solidFill>
            </a:endParaRPr>
          </a:p>
        </p:txBody>
      </p:sp>
      <p:sp>
        <p:nvSpPr>
          <p:cNvPr id="157" name="Google Shape;157;p19"/>
          <p:cNvSpPr txBox="1"/>
          <p:nvPr>
            <p:ph idx="2" type="title"/>
          </p:nvPr>
        </p:nvSpPr>
        <p:spPr>
          <a:xfrm>
            <a:off x="1117200" y="2044250"/>
            <a:ext cx="6909600" cy="98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Open Sans"/>
                <a:ea typeface="Open Sans"/>
                <a:cs typeface="Open Sans"/>
                <a:sym typeface="Open Sans"/>
              </a:rPr>
              <a:t>To receive the codebase and the promo code, fill out the form that is linked below. </a:t>
            </a:r>
            <a:endParaRPr sz="2000">
              <a:solidFill>
                <a:schemeClr val="lt1"/>
              </a:solidFill>
              <a:latin typeface="Open Sans"/>
              <a:ea typeface="Open Sans"/>
              <a:cs typeface="Open Sans"/>
              <a:sym typeface="Open Sans"/>
            </a:endParaRPr>
          </a:p>
        </p:txBody>
      </p:sp>
      <p:sp>
        <p:nvSpPr>
          <p:cNvPr id="158" name="Google Shape;158;p19"/>
          <p:cNvSpPr txBox="1"/>
          <p:nvPr>
            <p:ph idx="3" type="title"/>
          </p:nvPr>
        </p:nvSpPr>
        <p:spPr>
          <a:xfrm>
            <a:off x="630450" y="4666900"/>
            <a:ext cx="7883100" cy="1408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chemeClr val="lt1"/>
                </a:solidFill>
                <a:latin typeface="Open Sans"/>
                <a:ea typeface="Open Sans"/>
                <a:cs typeface="Open Sans"/>
                <a:sym typeface="Open Sans"/>
              </a:rPr>
              <a:t>You'll receive two emails - one with the promo code, and one with the workshop instructions. Keep these handy! </a:t>
            </a:r>
            <a:endParaRPr sz="2000">
              <a:solidFill>
                <a:schemeClr val="lt1"/>
              </a:solidFill>
              <a:latin typeface="Open Sans"/>
              <a:ea typeface="Open Sans"/>
              <a:cs typeface="Open Sans"/>
              <a:sym typeface="Open Sans"/>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7" name="Shape 627"/>
        <p:cNvGrpSpPr/>
        <p:nvPr/>
      </p:nvGrpSpPr>
      <p:grpSpPr>
        <a:xfrm>
          <a:off x="0" y="0"/>
          <a:ext cx="0" cy="0"/>
          <a:chOff x="0" y="0"/>
          <a:chExt cx="0" cy="0"/>
        </a:xfrm>
      </p:grpSpPr>
      <p:sp>
        <p:nvSpPr>
          <p:cNvPr id="628" name="Google Shape;628;p73"/>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sp>
        <p:nvSpPr>
          <p:cNvPr id="629" name="Google Shape;629;p73"/>
          <p:cNvSpPr txBox="1"/>
          <p:nvPr/>
        </p:nvSpPr>
        <p:spPr>
          <a:xfrm>
            <a:off x="660950" y="4323550"/>
            <a:ext cx="7822200" cy="21606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Open Sans"/>
                <a:ea typeface="Open Sans"/>
                <a:cs typeface="Open Sans"/>
                <a:sym typeface="Open Sans"/>
              </a:rPr>
              <a:t>Line 5</a:t>
            </a:r>
            <a:r>
              <a:rPr lang="en" sz="1800">
                <a:latin typeface="Open Sans"/>
                <a:ea typeface="Open Sans"/>
                <a:cs typeface="Open Sans"/>
                <a:sym typeface="Open Sans"/>
              </a:rPr>
              <a:t> allows our Action to use firebase-functions</a:t>
            </a:r>
            <a:endParaRPr sz="1800">
              <a:latin typeface="Open Sans"/>
              <a:ea typeface="Open Sans"/>
              <a:cs typeface="Open Sans"/>
              <a:sym typeface="Open Sans"/>
            </a:endParaRPr>
          </a:p>
          <a:p>
            <a:pPr indent="0" lvl="0" marL="0" rtl="0" algn="l">
              <a:lnSpc>
                <a:spcPct val="150000"/>
              </a:lnSpc>
              <a:spcBef>
                <a:spcPts val="0"/>
              </a:spcBef>
              <a:spcAft>
                <a:spcPts val="0"/>
              </a:spcAft>
              <a:buNone/>
            </a:pPr>
            <a:r>
              <a:rPr b="1" lang="en" sz="1800">
                <a:latin typeface="Open Sans"/>
                <a:ea typeface="Open Sans"/>
                <a:cs typeface="Open Sans"/>
                <a:sym typeface="Open Sans"/>
              </a:rPr>
              <a:t>Line 6</a:t>
            </a:r>
            <a:r>
              <a:rPr lang="en" sz="1800">
                <a:latin typeface="Open Sans"/>
                <a:ea typeface="Open Sans"/>
                <a:cs typeface="Open Sans"/>
                <a:sym typeface="Open Sans"/>
              </a:rPr>
              <a:t> </a:t>
            </a:r>
            <a:r>
              <a:rPr lang="en" sz="1800">
                <a:solidFill>
                  <a:schemeClr val="dk1"/>
                </a:solidFill>
                <a:latin typeface="Open Sans"/>
                <a:ea typeface="Open Sans"/>
                <a:cs typeface="Open Sans"/>
                <a:sym typeface="Open Sans"/>
              </a:rPr>
              <a:t>allows our Action to use google-cloud/language</a:t>
            </a:r>
            <a:endParaRPr sz="18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None/>
            </a:pPr>
            <a:r>
              <a:rPr b="1" lang="en" sz="1800">
                <a:solidFill>
                  <a:schemeClr val="dk1"/>
                </a:solidFill>
                <a:latin typeface="Open Sans"/>
                <a:ea typeface="Open Sans"/>
                <a:cs typeface="Open Sans"/>
                <a:sym typeface="Open Sans"/>
              </a:rPr>
              <a:t>Line 7</a:t>
            </a:r>
            <a:r>
              <a:rPr lang="en" sz="1800">
                <a:solidFill>
                  <a:schemeClr val="dk1"/>
                </a:solidFill>
                <a:latin typeface="Open Sans"/>
                <a:ea typeface="Open Sans"/>
                <a:cs typeface="Open Sans"/>
                <a:sym typeface="Open Sans"/>
              </a:rPr>
              <a:t> allows our Action to use JavaScript promises</a:t>
            </a:r>
            <a:endParaRPr sz="1800">
              <a:solidFill>
                <a:schemeClr val="dk1"/>
              </a:solidFill>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Line 8</a:t>
            </a:r>
            <a:r>
              <a:rPr lang="en" sz="1800">
                <a:solidFill>
                  <a:schemeClr val="dk1"/>
                </a:solidFill>
                <a:latin typeface="Open Sans"/>
                <a:ea typeface="Open Sans"/>
                <a:cs typeface="Open Sans"/>
                <a:sym typeface="Open Sans"/>
              </a:rPr>
              <a:t> allows our Action to use the the actions-on-google library</a:t>
            </a:r>
            <a:endParaRPr sz="1800">
              <a:solidFill>
                <a:schemeClr val="dk1"/>
              </a:solidFill>
              <a:latin typeface="Open Sans"/>
              <a:ea typeface="Open Sans"/>
              <a:cs typeface="Open Sans"/>
              <a:sym typeface="Open Sans"/>
            </a:endParaRPr>
          </a:p>
        </p:txBody>
      </p:sp>
      <p:sp>
        <p:nvSpPr>
          <p:cNvPr id="630" name="Google Shape;630;p73"/>
          <p:cNvSpPr txBox="1"/>
          <p:nvPr/>
        </p:nvSpPr>
        <p:spPr>
          <a:xfrm>
            <a:off x="161550" y="1336525"/>
            <a:ext cx="8820900" cy="10842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rPr lang="en" sz="1800">
                <a:latin typeface="Open Sans"/>
                <a:ea typeface="Open Sans"/>
                <a:cs typeface="Open Sans"/>
                <a:sym typeface="Open Sans"/>
              </a:rPr>
              <a:t>The app that our Action will use to manage incoming and outgoing requests is a Node.js app. This app uses several Node packages to make development easier. </a:t>
            </a:r>
            <a:endParaRPr sz="1800">
              <a:latin typeface="Open Sans"/>
              <a:ea typeface="Open Sans"/>
              <a:cs typeface="Open Sans"/>
              <a:sym typeface="Open Sans"/>
            </a:endParaRPr>
          </a:p>
        </p:txBody>
      </p:sp>
      <p:pic>
        <p:nvPicPr>
          <p:cNvPr id="631" name="Google Shape;631;p73"/>
          <p:cNvPicPr preferRelativeResize="0"/>
          <p:nvPr/>
        </p:nvPicPr>
        <p:blipFill>
          <a:blip r:embed="rId3">
            <a:alphaModFix/>
          </a:blip>
          <a:stretch>
            <a:fillRect/>
          </a:stretch>
        </p:blipFill>
        <p:spPr>
          <a:xfrm>
            <a:off x="660838" y="2776984"/>
            <a:ext cx="7822325" cy="1209625"/>
          </a:xfrm>
          <a:prstGeom prst="rect">
            <a:avLst/>
          </a:prstGeom>
          <a:noFill/>
          <a:ln cap="flat" cmpd="sng" w="19050">
            <a:solidFill>
              <a:srgbClr val="000000"/>
            </a:solidFill>
            <a:prstDash val="solid"/>
            <a:round/>
            <a:headEnd len="sm" w="sm" type="none"/>
            <a:tailEnd len="sm" w="sm" type="none"/>
          </a:ln>
        </p:spPr>
      </p:pic>
      <p:sp>
        <p:nvSpPr>
          <p:cNvPr id="632" name="Google Shape;632;p73"/>
          <p:cNvSpPr/>
          <p:nvPr/>
        </p:nvSpPr>
        <p:spPr>
          <a:xfrm rot="5400000">
            <a:off x="4276500" y="1516088"/>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73"/>
          <p:cNvSpPr txBox="1"/>
          <p:nvPr/>
        </p:nvSpPr>
        <p:spPr>
          <a:xfrm>
            <a:off x="3538800" y="2286563"/>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7" name="Shape 637"/>
        <p:cNvGrpSpPr/>
        <p:nvPr/>
      </p:nvGrpSpPr>
      <p:grpSpPr>
        <a:xfrm>
          <a:off x="0" y="0"/>
          <a:ext cx="0" cy="0"/>
          <a:chOff x="0" y="0"/>
          <a:chExt cx="0" cy="0"/>
        </a:xfrm>
      </p:grpSpPr>
      <p:pic>
        <p:nvPicPr>
          <p:cNvPr id="638" name="Google Shape;638;p74"/>
          <p:cNvPicPr preferRelativeResize="0"/>
          <p:nvPr/>
        </p:nvPicPr>
        <p:blipFill>
          <a:blip r:embed="rId3">
            <a:alphaModFix/>
          </a:blip>
          <a:stretch>
            <a:fillRect/>
          </a:stretch>
        </p:blipFill>
        <p:spPr>
          <a:xfrm>
            <a:off x="152400" y="2113313"/>
            <a:ext cx="8839200" cy="1421439"/>
          </a:xfrm>
          <a:prstGeom prst="rect">
            <a:avLst/>
          </a:prstGeom>
          <a:noFill/>
          <a:ln cap="flat" cmpd="sng" w="19050">
            <a:solidFill>
              <a:srgbClr val="000000"/>
            </a:solidFill>
            <a:prstDash val="solid"/>
            <a:round/>
            <a:headEnd len="sm" w="sm" type="none"/>
            <a:tailEnd len="sm" w="sm" type="none"/>
          </a:ln>
        </p:spPr>
      </p:pic>
      <p:sp>
        <p:nvSpPr>
          <p:cNvPr id="639" name="Google Shape;639;p74"/>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sp>
        <p:nvSpPr>
          <p:cNvPr id="640" name="Google Shape;640;p74"/>
          <p:cNvSpPr txBox="1"/>
          <p:nvPr/>
        </p:nvSpPr>
        <p:spPr>
          <a:xfrm>
            <a:off x="333375" y="3933050"/>
            <a:ext cx="8477400" cy="224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Open Sans"/>
                <a:ea typeface="Open Sans"/>
                <a:cs typeface="Open Sans"/>
                <a:sym typeface="Open Sans"/>
              </a:rPr>
              <a:t>Line 11 </a:t>
            </a:r>
            <a:r>
              <a:rPr lang="en" sz="1800">
                <a:latin typeface="Open Sans"/>
                <a:ea typeface="Open Sans"/>
                <a:cs typeface="Open Sans"/>
                <a:sym typeface="Open Sans"/>
              </a:rPr>
              <a:t>creates a new instance of the Dialogflow app. </a:t>
            </a:r>
            <a:endParaRPr sz="1800">
              <a:latin typeface="Open Sans"/>
              <a:ea typeface="Open Sans"/>
              <a:cs typeface="Open Sans"/>
              <a:sym typeface="Open Sans"/>
            </a:endParaRPr>
          </a:p>
          <a:p>
            <a:pPr indent="0" lvl="0" marL="0" rtl="0" algn="l">
              <a:lnSpc>
                <a:spcPct val="150000"/>
              </a:lnSpc>
              <a:spcBef>
                <a:spcPts val="0"/>
              </a:spcBef>
              <a:spcAft>
                <a:spcPts val="0"/>
              </a:spcAft>
              <a:buNone/>
            </a:pPr>
            <a:r>
              <a:rPr b="1" lang="en" sz="1800">
                <a:latin typeface="Open Sans"/>
                <a:ea typeface="Open Sans"/>
                <a:cs typeface="Open Sans"/>
                <a:sym typeface="Open Sans"/>
              </a:rPr>
              <a:t>Lines 13 - 15 </a:t>
            </a:r>
            <a:r>
              <a:rPr lang="en" sz="1800">
                <a:latin typeface="Open Sans"/>
                <a:ea typeface="Open Sans"/>
                <a:cs typeface="Open Sans"/>
                <a:sym typeface="Open Sans"/>
              </a:rPr>
              <a:t>create an instance of the Natural Language Service client. It requires your project ID to work. Let's get that now! </a:t>
            </a:r>
            <a:endParaRPr sz="1800">
              <a:solidFill>
                <a:schemeClr val="dk1"/>
              </a:solidFill>
              <a:latin typeface="Open Sans"/>
              <a:ea typeface="Open Sans"/>
              <a:cs typeface="Open Sans"/>
              <a:sym typeface="Open Sans"/>
            </a:endParaRPr>
          </a:p>
        </p:txBody>
      </p:sp>
      <p:sp>
        <p:nvSpPr>
          <p:cNvPr id="641" name="Google Shape;641;p74"/>
          <p:cNvSpPr/>
          <p:nvPr/>
        </p:nvSpPr>
        <p:spPr>
          <a:xfrm rot="5400000">
            <a:off x="4276500" y="80212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2" name="Google Shape;642;p74"/>
          <p:cNvSpPr txBox="1"/>
          <p:nvPr/>
        </p:nvSpPr>
        <p:spPr>
          <a:xfrm>
            <a:off x="3538800" y="15726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6" name="Shape 646"/>
        <p:cNvGrpSpPr/>
        <p:nvPr/>
      </p:nvGrpSpPr>
      <p:grpSpPr>
        <a:xfrm>
          <a:off x="0" y="0"/>
          <a:ext cx="0" cy="0"/>
          <a:chOff x="0" y="0"/>
          <a:chExt cx="0" cy="0"/>
        </a:xfrm>
      </p:grpSpPr>
      <p:sp>
        <p:nvSpPr>
          <p:cNvPr id="647" name="Google Shape;647;p75"/>
          <p:cNvSpPr txBox="1"/>
          <p:nvPr/>
        </p:nvSpPr>
        <p:spPr>
          <a:xfrm>
            <a:off x="80700" y="1712525"/>
            <a:ext cx="8982600" cy="903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In another browser window (don't close the one with your code), return to </a:t>
            </a:r>
            <a:r>
              <a:rPr b="1" lang="en" sz="1800">
                <a:latin typeface="Open Sans"/>
                <a:ea typeface="Open Sans"/>
                <a:cs typeface="Open Sans"/>
                <a:sym typeface="Open Sans"/>
              </a:rPr>
              <a:t>console.cloud.google.com</a:t>
            </a:r>
            <a:r>
              <a:rPr lang="en" sz="1800">
                <a:latin typeface="Open Sans"/>
                <a:ea typeface="Open Sans"/>
                <a:cs typeface="Open Sans"/>
                <a:sym typeface="Open Sans"/>
              </a:rPr>
              <a:t>. Copy your Project ID. If you have multiple GCP projects, make sure you're viewing the right one. </a:t>
            </a:r>
            <a:endParaRPr sz="1800">
              <a:latin typeface="Open Sans"/>
              <a:ea typeface="Open Sans"/>
              <a:cs typeface="Open Sans"/>
              <a:sym typeface="Open Sans"/>
            </a:endParaRPr>
          </a:p>
        </p:txBody>
      </p:sp>
      <p:sp>
        <p:nvSpPr>
          <p:cNvPr id="648" name="Google Shape;648;p75"/>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Get Project ID </a:t>
            </a:r>
            <a:endParaRPr b="1" sz="3000">
              <a:latin typeface="Open Sans"/>
              <a:ea typeface="Open Sans"/>
              <a:cs typeface="Open Sans"/>
              <a:sym typeface="Open Sans"/>
            </a:endParaRPr>
          </a:p>
        </p:txBody>
      </p:sp>
      <p:grpSp>
        <p:nvGrpSpPr>
          <p:cNvPr id="649" name="Google Shape;649;p75"/>
          <p:cNvGrpSpPr/>
          <p:nvPr/>
        </p:nvGrpSpPr>
        <p:grpSpPr>
          <a:xfrm>
            <a:off x="2087400" y="2885400"/>
            <a:ext cx="4969194" cy="3803576"/>
            <a:chOff x="2287050" y="2855900"/>
            <a:chExt cx="4969194" cy="3803576"/>
          </a:xfrm>
        </p:grpSpPr>
        <p:pic>
          <p:nvPicPr>
            <p:cNvPr id="650" name="Google Shape;650;p75"/>
            <p:cNvPicPr preferRelativeResize="0"/>
            <p:nvPr/>
          </p:nvPicPr>
          <p:blipFill>
            <a:blip r:embed="rId3">
              <a:alphaModFix/>
            </a:blip>
            <a:stretch>
              <a:fillRect/>
            </a:stretch>
          </p:blipFill>
          <p:spPr>
            <a:xfrm>
              <a:off x="2287050" y="2855900"/>
              <a:ext cx="4969194" cy="3803576"/>
            </a:xfrm>
            <a:prstGeom prst="rect">
              <a:avLst/>
            </a:prstGeom>
            <a:noFill/>
            <a:ln cap="flat" cmpd="sng" w="19050">
              <a:solidFill>
                <a:srgbClr val="000000"/>
              </a:solidFill>
              <a:prstDash val="solid"/>
              <a:round/>
              <a:headEnd len="sm" w="sm" type="none"/>
              <a:tailEnd len="sm" w="sm" type="none"/>
            </a:ln>
          </p:spPr>
        </p:pic>
        <p:sp>
          <p:nvSpPr>
            <p:cNvPr id="651" name="Google Shape;651;p75"/>
            <p:cNvSpPr/>
            <p:nvPr/>
          </p:nvSpPr>
          <p:spPr>
            <a:xfrm>
              <a:off x="3004850" y="5065700"/>
              <a:ext cx="1788300" cy="4563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76"/>
          <p:cNvSpPr txBox="1"/>
          <p:nvPr/>
        </p:nvSpPr>
        <p:spPr>
          <a:xfrm>
            <a:off x="152400" y="2089825"/>
            <a:ext cx="8839200" cy="1116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Back in the code editor, paste your Project ID into line 14. This connects your code to the correct project. Now, back to the review!</a:t>
            </a:r>
            <a:endParaRPr sz="1800">
              <a:latin typeface="Open Sans"/>
              <a:ea typeface="Open Sans"/>
              <a:cs typeface="Open Sans"/>
              <a:sym typeface="Open Sans"/>
            </a:endParaRPr>
          </a:p>
        </p:txBody>
      </p:sp>
      <p:sp>
        <p:nvSpPr>
          <p:cNvPr id="657" name="Google Shape;657;p76"/>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Get Project ID </a:t>
            </a:r>
            <a:endParaRPr b="1" sz="3000">
              <a:latin typeface="Open Sans"/>
              <a:ea typeface="Open Sans"/>
              <a:cs typeface="Open Sans"/>
              <a:sym typeface="Open Sans"/>
            </a:endParaRPr>
          </a:p>
        </p:txBody>
      </p:sp>
      <p:pic>
        <p:nvPicPr>
          <p:cNvPr id="658" name="Google Shape;658;p76"/>
          <p:cNvPicPr preferRelativeResize="0"/>
          <p:nvPr/>
        </p:nvPicPr>
        <p:blipFill>
          <a:blip r:embed="rId3">
            <a:alphaModFix/>
          </a:blip>
          <a:stretch>
            <a:fillRect/>
          </a:stretch>
        </p:blipFill>
        <p:spPr>
          <a:xfrm>
            <a:off x="152400" y="3501275"/>
            <a:ext cx="8839200" cy="88269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pic>
        <p:nvPicPr>
          <p:cNvPr id="663" name="Google Shape;663;p77"/>
          <p:cNvPicPr preferRelativeResize="0"/>
          <p:nvPr/>
        </p:nvPicPr>
        <p:blipFill>
          <a:blip r:embed="rId3">
            <a:alphaModFix/>
          </a:blip>
          <a:stretch>
            <a:fillRect/>
          </a:stretch>
        </p:blipFill>
        <p:spPr>
          <a:xfrm>
            <a:off x="1479606" y="2096025"/>
            <a:ext cx="6184788" cy="2531750"/>
          </a:xfrm>
          <a:prstGeom prst="rect">
            <a:avLst/>
          </a:prstGeom>
          <a:noFill/>
          <a:ln cap="flat" cmpd="sng" w="19050">
            <a:solidFill>
              <a:srgbClr val="000000"/>
            </a:solidFill>
            <a:prstDash val="solid"/>
            <a:round/>
            <a:headEnd len="sm" w="sm" type="none"/>
            <a:tailEnd len="sm" w="sm" type="none"/>
          </a:ln>
        </p:spPr>
      </p:pic>
      <p:sp>
        <p:nvSpPr>
          <p:cNvPr id="664" name="Google Shape;664;p77"/>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sp>
        <p:nvSpPr>
          <p:cNvPr id="665" name="Google Shape;665;p77"/>
          <p:cNvSpPr txBox="1"/>
          <p:nvPr/>
        </p:nvSpPr>
        <p:spPr>
          <a:xfrm>
            <a:off x="333300" y="4856375"/>
            <a:ext cx="8477400" cy="1627800"/>
          </a:xfrm>
          <a:prstGeom prst="rect">
            <a:avLst/>
          </a:prstGeom>
          <a:noFill/>
          <a:ln>
            <a:noFill/>
          </a:ln>
        </p:spPr>
        <p:txBody>
          <a:bodyPr anchorCtr="0" anchor="t" bIns="91425" lIns="91425" spcFirstLastPara="1" rIns="91425" wrap="square" tIns="91425">
            <a:noAutofit/>
          </a:bodyPr>
          <a:lstStyle/>
          <a:p>
            <a:pPr indent="0" lvl="0" marL="0" rtl="0" algn="just">
              <a:lnSpc>
                <a:spcPct val="150000"/>
              </a:lnSpc>
              <a:spcBef>
                <a:spcPts val="0"/>
              </a:spcBef>
              <a:spcAft>
                <a:spcPts val="0"/>
              </a:spcAft>
              <a:buNone/>
            </a:pPr>
            <a:r>
              <a:rPr lang="en" sz="1800">
                <a:latin typeface="Open Sans"/>
                <a:ea typeface="Open Sans"/>
                <a:cs typeface="Open Sans"/>
                <a:sym typeface="Open Sans"/>
              </a:rPr>
              <a:t>Remember that our Action runs sentiment analysis on tweets. To be able to do that, we need to use the Twitter API to pull tweets. This code allows us to make requests to the Twitter API. API calls require a consumer key and a consumer secret. Let's get those now! </a:t>
            </a:r>
            <a:endParaRPr sz="1800">
              <a:solidFill>
                <a:schemeClr val="dk1"/>
              </a:solidFill>
              <a:latin typeface="Open Sans"/>
              <a:ea typeface="Open Sans"/>
              <a:cs typeface="Open Sans"/>
              <a:sym typeface="Open Sans"/>
            </a:endParaRPr>
          </a:p>
        </p:txBody>
      </p:sp>
      <p:sp>
        <p:nvSpPr>
          <p:cNvPr id="666" name="Google Shape;666;p77"/>
          <p:cNvSpPr/>
          <p:nvPr/>
        </p:nvSpPr>
        <p:spPr>
          <a:xfrm rot="5400000">
            <a:off x="4276500" y="80212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77"/>
          <p:cNvSpPr txBox="1"/>
          <p:nvPr/>
        </p:nvSpPr>
        <p:spPr>
          <a:xfrm>
            <a:off x="3538800" y="15726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1" name="Shape 671"/>
        <p:cNvGrpSpPr/>
        <p:nvPr/>
      </p:nvGrpSpPr>
      <p:grpSpPr>
        <a:xfrm>
          <a:off x="0" y="0"/>
          <a:ext cx="0" cy="0"/>
          <a:chOff x="0" y="0"/>
          <a:chExt cx="0" cy="0"/>
        </a:xfrm>
      </p:grpSpPr>
      <p:sp>
        <p:nvSpPr>
          <p:cNvPr id="672" name="Google Shape;672;p78"/>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Remember, you're an architect! This is another part of the structure. </a:t>
            </a:r>
            <a:endParaRPr b="1" sz="3000">
              <a:solidFill>
                <a:schemeClr val="lt1"/>
              </a:solidFill>
              <a:latin typeface="Open Sans"/>
              <a:ea typeface="Open Sans"/>
              <a:cs typeface="Open Sans"/>
              <a:sym typeface="Open Sans"/>
            </a:endParaRPr>
          </a:p>
        </p:txBody>
      </p:sp>
      <p:sp>
        <p:nvSpPr>
          <p:cNvPr id="673" name="Google Shape;673;p78"/>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7" name="Shape 677"/>
        <p:cNvGrpSpPr/>
        <p:nvPr/>
      </p:nvGrpSpPr>
      <p:grpSpPr>
        <a:xfrm>
          <a:off x="0" y="0"/>
          <a:ext cx="0" cy="0"/>
          <a:chOff x="0" y="0"/>
          <a:chExt cx="0" cy="0"/>
        </a:xfrm>
      </p:grpSpPr>
      <p:sp>
        <p:nvSpPr>
          <p:cNvPr id="678" name="Google Shape;678;p79"/>
          <p:cNvSpPr txBox="1"/>
          <p:nvPr/>
        </p:nvSpPr>
        <p:spPr>
          <a:xfrm>
            <a:off x="738000" y="1521000"/>
            <a:ext cx="7668000" cy="14940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Use an existing Twitter account or create a new Twitter account.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Then, go to </a:t>
            </a:r>
            <a:r>
              <a:rPr b="1" lang="en" sz="1800">
                <a:latin typeface="Open Sans"/>
                <a:ea typeface="Open Sans"/>
                <a:cs typeface="Open Sans"/>
                <a:sym typeface="Open Sans"/>
              </a:rPr>
              <a:t>developer.twitter.com</a:t>
            </a:r>
            <a:r>
              <a:rPr lang="en" sz="1800">
                <a:latin typeface="Open Sans"/>
                <a:ea typeface="Open Sans"/>
                <a:cs typeface="Open Sans"/>
                <a:sym typeface="Open Sans"/>
              </a:rPr>
              <a:t> and select Apply.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Apply for a developer account &gt;</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679" name="Google Shape;679;p79"/>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Make a Twitter Developer Account</a:t>
            </a:r>
            <a:endParaRPr b="1" sz="3000">
              <a:latin typeface="Open Sans"/>
              <a:ea typeface="Open Sans"/>
              <a:cs typeface="Open Sans"/>
              <a:sym typeface="Open Sans"/>
            </a:endParaRPr>
          </a:p>
        </p:txBody>
      </p:sp>
      <p:grpSp>
        <p:nvGrpSpPr>
          <p:cNvPr id="680" name="Google Shape;680;p79"/>
          <p:cNvGrpSpPr/>
          <p:nvPr/>
        </p:nvGrpSpPr>
        <p:grpSpPr>
          <a:xfrm>
            <a:off x="152400" y="3321400"/>
            <a:ext cx="8839195" cy="2568182"/>
            <a:chOff x="152400" y="3854800"/>
            <a:chExt cx="8839195" cy="2568182"/>
          </a:xfrm>
        </p:grpSpPr>
        <p:pic>
          <p:nvPicPr>
            <p:cNvPr id="681" name="Google Shape;681;p79"/>
            <p:cNvPicPr preferRelativeResize="0"/>
            <p:nvPr/>
          </p:nvPicPr>
          <p:blipFill>
            <a:blip r:embed="rId3">
              <a:alphaModFix/>
            </a:blip>
            <a:stretch>
              <a:fillRect/>
            </a:stretch>
          </p:blipFill>
          <p:spPr>
            <a:xfrm>
              <a:off x="152400" y="3854800"/>
              <a:ext cx="8839195" cy="2568182"/>
            </a:xfrm>
            <a:prstGeom prst="rect">
              <a:avLst/>
            </a:prstGeom>
            <a:noFill/>
            <a:ln cap="flat" cmpd="sng" w="19050">
              <a:solidFill>
                <a:srgbClr val="000000"/>
              </a:solidFill>
              <a:prstDash val="solid"/>
              <a:round/>
              <a:headEnd len="sm" w="sm" type="none"/>
              <a:tailEnd len="sm" w="sm" type="none"/>
            </a:ln>
          </p:spPr>
        </p:pic>
        <p:sp>
          <p:nvSpPr>
            <p:cNvPr id="682" name="Google Shape;682;p79"/>
            <p:cNvSpPr/>
            <p:nvPr/>
          </p:nvSpPr>
          <p:spPr>
            <a:xfrm>
              <a:off x="341800" y="5780825"/>
              <a:ext cx="1638000" cy="365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80"/>
          <p:cNvSpPr txBox="1"/>
          <p:nvPr/>
        </p:nvSpPr>
        <p:spPr>
          <a:xfrm>
            <a:off x="611850" y="1513300"/>
            <a:ext cx="7920300" cy="8244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4"/>
            </a:pPr>
            <a:r>
              <a:rPr lang="en" sz="1800">
                <a:latin typeface="Open Sans"/>
                <a:ea typeface="Open Sans"/>
                <a:cs typeface="Open Sans"/>
                <a:sym typeface="Open Sans"/>
              </a:rPr>
              <a:t>Authorize your account. If you agree to the terms, select </a:t>
            </a:r>
            <a:r>
              <a:rPr b="1" lang="en" sz="1800">
                <a:solidFill>
                  <a:srgbClr val="5EA5E5"/>
                </a:solidFill>
                <a:latin typeface="Open Sans"/>
                <a:ea typeface="Open Sans"/>
                <a:cs typeface="Open Sans"/>
                <a:sym typeface="Open Sans"/>
              </a:rPr>
              <a:t>Continue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688" name="Google Shape;688;p80"/>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Make a Twitter Developer Account</a:t>
            </a:r>
            <a:endParaRPr b="1" sz="3000">
              <a:latin typeface="Open Sans"/>
              <a:ea typeface="Open Sans"/>
              <a:cs typeface="Open Sans"/>
              <a:sym typeface="Open Sans"/>
            </a:endParaRPr>
          </a:p>
        </p:txBody>
      </p:sp>
      <p:grpSp>
        <p:nvGrpSpPr>
          <p:cNvPr id="689" name="Google Shape;689;p80"/>
          <p:cNvGrpSpPr/>
          <p:nvPr/>
        </p:nvGrpSpPr>
        <p:grpSpPr>
          <a:xfrm>
            <a:off x="1534437" y="2382344"/>
            <a:ext cx="6075122" cy="4205382"/>
            <a:chOff x="1810575" y="2893375"/>
            <a:chExt cx="5522838" cy="3823075"/>
          </a:xfrm>
        </p:grpSpPr>
        <p:pic>
          <p:nvPicPr>
            <p:cNvPr id="690" name="Google Shape;690;p80"/>
            <p:cNvPicPr preferRelativeResize="0"/>
            <p:nvPr/>
          </p:nvPicPr>
          <p:blipFill>
            <a:blip r:embed="rId3">
              <a:alphaModFix/>
            </a:blip>
            <a:stretch>
              <a:fillRect/>
            </a:stretch>
          </p:blipFill>
          <p:spPr>
            <a:xfrm>
              <a:off x="1810575" y="2893375"/>
              <a:ext cx="5522838" cy="3823075"/>
            </a:xfrm>
            <a:prstGeom prst="rect">
              <a:avLst/>
            </a:prstGeom>
            <a:noFill/>
            <a:ln cap="flat" cmpd="sng" w="19050">
              <a:solidFill>
                <a:srgbClr val="000000"/>
              </a:solidFill>
              <a:prstDash val="solid"/>
              <a:round/>
              <a:headEnd len="sm" w="sm" type="none"/>
              <a:tailEnd len="sm" w="sm" type="none"/>
            </a:ln>
          </p:spPr>
        </p:pic>
        <p:sp>
          <p:nvSpPr>
            <p:cNvPr id="691" name="Google Shape;691;p80"/>
            <p:cNvSpPr/>
            <p:nvPr/>
          </p:nvSpPr>
          <p:spPr>
            <a:xfrm>
              <a:off x="1944350" y="5568700"/>
              <a:ext cx="825000" cy="3771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81"/>
          <p:cNvSpPr txBox="1"/>
          <p:nvPr/>
        </p:nvSpPr>
        <p:spPr>
          <a:xfrm>
            <a:off x="317550" y="1654850"/>
            <a:ext cx="8508900" cy="12018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5"/>
            </a:pPr>
            <a:r>
              <a:rPr lang="en" sz="1800">
                <a:latin typeface="Open Sans"/>
                <a:ea typeface="Open Sans"/>
                <a:cs typeface="Open Sans"/>
                <a:sym typeface="Open Sans"/>
              </a:rPr>
              <a:t>Select relevant use cases for your app. </a:t>
            </a:r>
            <a:endParaRPr sz="1800">
              <a:latin typeface="Open Sans"/>
              <a:ea typeface="Open Sans"/>
              <a:cs typeface="Open Sans"/>
              <a:sym typeface="Open Sans"/>
            </a:endParaRPr>
          </a:p>
          <a:p>
            <a:pPr indent="-342900" lvl="0" marL="457200" rtl="0" algn="l">
              <a:spcBef>
                <a:spcPts val="1000"/>
              </a:spcBef>
              <a:spcAft>
                <a:spcPts val="0"/>
              </a:spcAft>
              <a:buSzPts val="1800"/>
              <a:buFont typeface="Open Sans"/>
              <a:buAutoNum type="arabicPeriod" startAt="5"/>
            </a:pPr>
            <a:r>
              <a:rPr lang="en" sz="1800">
                <a:latin typeface="Open Sans"/>
                <a:ea typeface="Open Sans"/>
                <a:cs typeface="Open Sans"/>
                <a:sym typeface="Open Sans"/>
              </a:rPr>
              <a:t>Fill out the description of your app. You must be detailed to be approved. </a:t>
            </a:r>
            <a:endParaRPr sz="1800">
              <a:latin typeface="Open Sans"/>
              <a:ea typeface="Open Sans"/>
              <a:cs typeface="Open Sans"/>
              <a:sym typeface="Open Sans"/>
            </a:endParaRPr>
          </a:p>
          <a:p>
            <a:pPr indent="-342900" lvl="0" marL="457200" rtl="0" algn="l">
              <a:spcBef>
                <a:spcPts val="1000"/>
              </a:spcBef>
              <a:spcAft>
                <a:spcPts val="1000"/>
              </a:spcAft>
              <a:buSzPts val="1800"/>
              <a:buFont typeface="Open Sans"/>
              <a:buAutoNum type="arabicPeriod" startAt="5"/>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No</a:t>
            </a:r>
            <a:r>
              <a:rPr lang="en" sz="1800">
                <a:latin typeface="Open Sans"/>
                <a:ea typeface="Open Sans"/>
                <a:cs typeface="Open Sans"/>
                <a:sym typeface="Open Sans"/>
              </a:rPr>
              <a:t>, then </a:t>
            </a:r>
            <a:r>
              <a:rPr b="1" lang="en" sz="1800">
                <a:solidFill>
                  <a:srgbClr val="5EA5E5"/>
                </a:solidFill>
                <a:latin typeface="Open Sans"/>
                <a:ea typeface="Open Sans"/>
                <a:cs typeface="Open Sans"/>
                <a:sym typeface="Open Sans"/>
              </a:rPr>
              <a:t>Continue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697" name="Google Shape;697;p81"/>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Make a Twitter Developer Account</a:t>
            </a:r>
            <a:endParaRPr b="1" sz="3000">
              <a:latin typeface="Open Sans"/>
              <a:ea typeface="Open Sans"/>
              <a:cs typeface="Open Sans"/>
              <a:sym typeface="Open Sans"/>
            </a:endParaRPr>
          </a:p>
        </p:txBody>
      </p:sp>
      <p:pic>
        <p:nvPicPr>
          <p:cNvPr id="698" name="Google Shape;698;p81"/>
          <p:cNvPicPr preferRelativeResize="0"/>
          <p:nvPr/>
        </p:nvPicPr>
        <p:blipFill rotWithShape="1">
          <a:blip r:embed="rId3">
            <a:alphaModFix/>
          </a:blip>
          <a:srcRect b="16422" l="0" r="41211" t="0"/>
          <a:stretch/>
        </p:blipFill>
        <p:spPr>
          <a:xfrm>
            <a:off x="270875" y="3274200"/>
            <a:ext cx="2974725" cy="2935775"/>
          </a:xfrm>
          <a:prstGeom prst="rect">
            <a:avLst/>
          </a:prstGeom>
          <a:noFill/>
          <a:ln cap="flat" cmpd="sng" w="19050">
            <a:solidFill>
              <a:srgbClr val="000000"/>
            </a:solidFill>
            <a:prstDash val="solid"/>
            <a:round/>
            <a:headEnd len="sm" w="sm" type="none"/>
            <a:tailEnd len="sm" w="sm" type="none"/>
          </a:ln>
        </p:spPr>
      </p:pic>
      <p:grpSp>
        <p:nvGrpSpPr>
          <p:cNvPr id="699" name="Google Shape;699;p81"/>
          <p:cNvGrpSpPr/>
          <p:nvPr/>
        </p:nvGrpSpPr>
        <p:grpSpPr>
          <a:xfrm>
            <a:off x="3386495" y="3274207"/>
            <a:ext cx="5486628" cy="2935757"/>
            <a:chOff x="3735100" y="3844600"/>
            <a:chExt cx="5247348" cy="2807725"/>
          </a:xfrm>
        </p:grpSpPr>
        <p:pic>
          <p:nvPicPr>
            <p:cNvPr id="700" name="Google Shape;700;p81"/>
            <p:cNvPicPr preferRelativeResize="0"/>
            <p:nvPr/>
          </p:nvPicPr>
          <p:blipFill>
            <a:blip r:embed="rId4">
              <a:alphaModFix/>
            </a:blip>
            <a:stretch>
              <a:fillRect/>
            </a:stretch>
          </p:blipFill>
          <p:spPr>
            <a:xfrm>
              <a:off x="3735100" y="3844600"/>
              <a:ext cx="5247348" cy="2807577"/>
            </a:xfrm>
            <a:prstGeom prst="rect">
              <a:avLst/>
            </a:prstGeom>
            <a:noFill/>
            <a:ln cap="flat" cmpd="sng" w="19050">
              <a:solidFill>
                <a:srgbClr val="434343"/>
              </a:solidFill>
              <a:prstDash val="solid"/>
              <a:round/>
              <a:headEnd len="sm" w="sm" type="none"/>
              <a:tailEnd len="sm" w="sm" type="none"/>
            </a:ln>
          </p:spPr>
        </p:pic>
        <p:sp>
          <p:nvSpPr>
            <p:cNvPr id="701" name="Google Shape;701;p81"/>
            <p:cNvSpPr/>
            <p:nvPr/>
          </p:nvSpPr>
          <p:spPr>
            <a:xfrm>
              <a:off x="3829700" y="5698325"/>
              <a:ext cx="1131300" cy="954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5" name="Shape 705"/>
        <p:cNvGrpSpPr/>
        <p:nvPr/>
      </p:nvGrpSpPr>
      <p:grpSpPr>
        <a:xfrm>
          <a:off x="0" y="0"/>
          <a:ext cx="0" cy="0"/>
          <a:chOff x="0" y="0"/>
          <a:chExt cx="0" cy="0"/>
        </a:xfrm>
      </p:grpSpPr>
      <p:sp>
        <p:nvSpPr>
          <p:cNvPr id="706" name="Google Shape;706;p82"/>
          <p:cNvSpPr txBox="1"/>
          <p:nvPr/>
        </p:nvSpPr>
        <p:spPr>
          <a:xfrm>
            <a:off x="906150" y="1774550"/>
            <a:ext cx="7331700" cy="957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8"/>
            </a:pPr>
            <a:r>
              <a:rPr lang="en" sz="1800">
                <a:latin typeface="Open Sans"/>
                <a:ea typeface="Open Sans"/>
                <a:cs typeface="Open Sans"/>
                <a:sym typeface="Open Sans"/>
              </a:rPr>
              <a:t>Read the terms of service, and if you agree check the first box. </a:t>
            </a:r>
            <a:endParaRPr sz="1800">
              <a:latin typeface="Open Sans"/>
              <a:ea typeface="Open Sans"/>
              <a:cs typeface="Open Sans"/>
              <a:sym typeface="Open Sans"/>
            </a:endParaRPr>
          </a:p>
          <a:p>
            <a:pPr indent="-342900" lvl="0" marL="457200" rtl="0" algn="l">
              <a:spcBef>
                <a:spcPts val="0"/>
              </a:spcBef>
              <a:spcAft>
                <a:spcPts val="1000"/>
              </a:spcAft>
              <a:buSzPts val="1800"/>
              <a:buFont typeface="Open Sans"/>
              <a:buAutoNum type="arabicPeriod" startAt="8"/>
            </a:pPr>
            <a:r>
              <a:rPr lang="en" sz="1800">
                <a:latin typeface="Open Sans"/>
                <a:ea typeface="Open Sans"/>
                <a:cs typeface="Open Sans"/>
                <a:sym typeface="Open Sans"/>
              </a:rPr>
              <a:t>Then click </a:t>
            </a:r>
            <a:r>
              <a:rPr b="1" lang="en" sz="1800">
                <a:solidFill>
                  <a:srgbClr val="5EA5E5"/>
                </a:solidFill>
                <a:latin typeface="Open Sans"/>
                <a:ea typeface="Open Sans"/>
                <a:cs typeface="Open Sans"/>
                <a:sym typeface="Open Sans"/>
              </a:rPr>
              <a:t>Submit application</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707" name="Google Shape;707;p82"/>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Make a Twitter Developer Account</a:t>
            </a:r>
            <a:endParaRPr b="1" sz="3000">
              <a:latin typeface="Open Sans"/>
              <a:ea typeface="Open Sans"/>
              <a:cs typeface="Open Sans"/>
              <a:sym typeface="Open Sans"/>
            </a:endParaRPr>
          </a:p>
        </p:txBody>
      </p:sp>
      <p:grpSp>
        <p:nvGrpSpPr>
          <p:cNvPr id="708" name="Google Shape;708;p82"/>
          <p:cNvGrpSpPr/>
          <p:nvPr/>
        </p:nvGrpSpPr>
        <p:grpSpPr>
          <a:xfrm>
            <a:off x="152400" y="3180975"/>
            <a:ext cx="8839204" cy="2478764"/>
            <a:chOff x="152400" y="3561975"/>
            <a:chExt cx="8839204" cy="2478764"/>
          </a:xfrm>
        </p:grpSpPr>
        <p:pic>
          <p:nvPicPr>
            <p:cNvPr id="709" name="Google Shape;709;p82"/>
            <p:cNvPicPr preferRelativeResize="0"/>
            <p:nvPr/>
          </p:nvPicPr>
          <p:blipFill>
            <a:blip r:embed="rId3">
              <a:alphaModFix/>
            </a:blip>
            <a:stretch>
              <a:fillRect/>
            </a:stretch>
          </p:blipFill>
          <p:spPr>
            <a:xfrm>
              <a:off x="152400" y="3561975"/>
              <a:ext cx="8839204" cy="2478764"/>
            </a:xfrm>
            <a:prstGeom prst="rect">
              <a:avLst/>
            </a:prstGeom>
            <a:noFill/>
            <a:ln cap="flat" cmpd="sng" w="19050">
              <a:solidFill>
                <a:srgbClr val="000000"/>
              </a:solidFill>
              <a:prstDash val="solid"/>
              <a:round/>
              <a:headEnd len="sm" w="sm" type="none"/>
              <a:tailEnd len="sm" w="sm" type="none"/>
            </a:ln>
          </p:spPr>
        </p:pic>
        <p:sp>
          <p:nvSpPr>
            <p:cNvPr id="710" name="Google Shape;710;p82"/>
            <p:cNvSpPr/>
            <p:nvPr/>
          </p:nvSpPr>
          <p:spPr>
            <a:xfrm>
              <a:off x="459625" y="5203425"/>
              <a:ext cx="1850100" cy="612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2" name="Shape 162"/>
        <p:cNvGrpSpPr/>
        <p:nvPr/>
      </p:nvGrpSpPr>
      <p:grpSpPr>
        <a:xfrm>
          <a:off x="0" y="0"/>
          <a:ext cx="0" cy="0"/>
          <a:chOff x="0" y="0"/>
          <a:chExt cx="0" cy="0"/>
        </a:xfrm>
      </p:grpSpPr>
      <p:sp>
        <p:nvSpPr>
          <p:cNvPr id="163" name="Google Shape;163;p20"/>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164" name="Google Shape;164;p20"/>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65" name="Google Shape;165;p20"/>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66" name="Google Shape;166;p20"/>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67" name="Google Shape;167;p20"/>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Understand Voice User Interfaces &amp; what you can build using them.</a:t>
            </a:r>
            <a:endParaRPr sz="2400">
              <a:solidFill>
                <a:srgbClr val="353535"/>
              </a:solidFill>
              <a:latin typeface="Open Sans"/>
              <a:ea typeface="Open Sans"/>
              <a:cs typeface="Open Sans"/>
              <a:sym typeface="Open Sans"/>
            </a:endParaRPr>
          </a:p>
        </p:txBody>
      </p:sp>
      <p:sp>
        <p:nvSpPr>
          <p:cNvPr id="168" name="Google Shape;168;p20"/>
          <p:cNvSpPr txBox="1"/>
          <p:nvPr/>
        </p:nvSpPr>
        <p:spPr>
          <a:xfrm>
            <a:off x="1956525" y="3252099"/>
            <a:ext cx="6069000" cy="10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Become familiar with Google Cloud Platform </a:t>
            </a:r>
            <a:endParaRPr sz="2400">
              <a:solidFill>
                <a:srgbClr val="353535"/>
              </a:solidFill>
              <a:latin typeface="Open Sans"/>
              <a:ea typeface="Open Sans"/>
              <a:cs typeface="Open Sans"/>
              <a:sym typeface="Open Sans"/>
            </a:endParaRPr>
          </a:p>
        </p:txBody>
      </p:sp>
      <p:sp>
        <p:nvSpPr>
          <p:cNvPr id="169" name="Google Shape;169;p20"/>
          <p:cNvSpPr txBox="1"/>
          <p:nvPr/>
        </p:nvSpPr>
        <p:spPr>
          <a:xfrm>
            <a:off x="1956525" y="4719175"/>
            <a:ext cx="6069000" cy="10776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2400">
                <a:solidFill>
                  <a:srgbClr val="353535"/>
                </a:solidFill>
                <a:latin typeface="Open Sans"/>
                <a:ea typeface="Open Sans"/>
                <a:cs typeface="Open Sans"/>
                <a:sym typeface="Open Sans"/>
              </a:rPr>
              <a:t>H</a:t>
            </a:r>
            <a:r>
              <a:rPr lang="en" sz="2400">
                <a:solidFill>
                  <a:srgbClr val="353535"/>
                </a:solidFill>
                <a:latin typeface="Open Sans"/>
                <a:ea typeface="Open Sans"/>
                <a:cs typeface="Open Sans"/>
                <a:sym typeface="Open Sans"/>
              </a:rPr>
              <a:t>ow to combine several Google APIs and services to create awesome Actions</a:t>
            </a:r>
            <a:endParaRPr sz="2400">
              <a:solidFill>
                <a:srgbClr val="353535"/>
              </a:solidFill>
              <a:latin typeface="Open Sans"/>
              <a:ea typeface="Open Sans"/>
              <a:cs typeface="Open Sans"/>
              <a:sym typeface="Open Sans"/>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4" name="Shape 714"/>
        <p:cNvGrpSpPr/>
        <p:nvPr/>
      </p:nvGrpSpPr>
      <p:grpSpPr>
        <a:xfrm>
          <a:off x="0" y="0"/>
          <a:ext cx="0" cy="0"/>
          <a:chOff x="0" y="0"/>
          <a:chExt cx="0" cy="0"/>
        </a:xfrm>
      </p:grpSpPr>
      <p:sp>
        <p:nvSpPr>
          <p:cNvPr id="715" name="Google Shape;715;p83"/>
          <p:cNvSpPr txBox="1"/>
          <p:nvPr/>
        </p:nvSpPr>
        <p:spPr>
          <a:xfrm>
            <a:off x="1602150" y="1520325"/>
            <a:ext cx="5939700" cy="5982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10"/>
            </a:pPr>
            <a:r>
              <a:rPr lang="en" sz="1800">
                <a:latin typeface="Open Sans"/>
                <a:ea typeface="Open Sans"/>
                <a:cs typeface="Open Sans"/>
                <a:sym typeface="Open Sans"/>
              </a:rPr>
              <a:t>Check your email and click the verification email. </a:t>
            </a:r>
            <a:endParaRPr sz="1800">
              <a:latin typeface="Open Sans"/>
              <a:ea typeface="Open Sans"/>
              <a:cs typeface="Open Sans"/>
              <a:sym typeface="Open Sans"/>
            </a:endParaRPr>
          </a:p>
        </p:txBody>
      </p:sp>
      <p:sp>
        <p:nvSpPr>
          <p:cNvPr id="716" name="Google Shape;716;p83"/>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Make a Twitter Developer Account</a:t>
            </a:r>
            <a:endParaRPr b="1" sz="3000">
              <a:latin typeface="Open Sans"/>
              <a:ea typeface="Open Sans"/>
              <a:cs typeface="Open Sans"/>
              <a:sym typeface="Open Sans"/>
            </a:endParaRPr>
          </a:p>
        </p:txBody>
      </p:sp>
      <p:pic>
        <p:nvPicPr>
          <p:cNvPr id="717" name="Google Shape;717;p83"/>
          <p:cNvPicPr preferRelativeResize="0"/>
          <p:nvPr/>
        </p:nvPicPr>
        <p:blipFill>
          <a:blip r:embed="rId3">
            <a:alphaModFix/>
          </a:blip>
          <a:stretch>
            <a:fillRect/>
          </a:stretch>
        </p:blipFill>
        <p:spPr>
          <a:xfrm>
            <a:off x="1031450" y="2384375"/>
            <a:ext cx="7081101" cy="42263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1" name="Shape 721"/>
        <p:cNvGrpSpPr/>
        <p:nvPr/>
      </p:nvGrpSpPr>
      <p:grpSpPr>
        <a:xfrm>
          <a:off x="0" y="0"/>
          <a:ext cx="0" cy="0"/>
          <a:chOff x="0" y="0"/>
          <a:chExt cx="0" cy="0"/>
        </a:xfrm>
      </p:grpSpPr>
      <p:sp>
        <p:nvSpPr>
          <p:cNvPr id="722" name="Google Shape;722;p84"/>
          <p:cNvSpPr txBox="1"/>
          <p:nvPr/>
        </p:nvSpPr>
        <p:spPr>
          <a:xfrm>
            <a:off x="429600" y="1167350"/>
            <a:ext cx="8284800" cy="9573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11"/>
            </a:pPr>
            <a:r>
              <a:rPr lang="en" sz="1800">
                <a:latin typeface="Open Sans"/>
                <a:ea typeface="Open Sans"/>
                <a:cs typeface="Open Sans"/>
                <a:sym typeface="Open Sans"/>
              </a:rPr>
              <a:t>Once you confirm your email, you'll be redirected. Click </a:t>
            </a:r>
            <a:r>
              <a:rPr b="1" lang="en" sz="1800">
                <a:solidFill>
                  <a:srgbClr val="5EA5E5"/>
                </a:solidFill>
                <a:latin typeface="Open Sans"/>
                <a:ea typeface="Open Sans"/>
                <a:cs typeface="Open Sans"/>
                <a:sym typeface="Open Sans"/>
              </a:rPr>
              <a:t>Create an app</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723" name="Google Shape;723;p84"/>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Make a Twitter Developer Account</a:t>
            </a:r>
            <a:endParaRPr b="1" sz="3000">
              <a:latin typeface="Open Sans"/>
              <a:ea typeface="Open Sans"/>
              <a:cs typeface="Open Sans"/>
              <a:sym typeface="Open Sans"/>
            </a:endParaRPr>
          </a:p>
        </p:txBody>
      </p:sp>
      <p:pic>
        <p:nvPicPr>
          <p:cNvPr id="724" name="Google Shape;724;p84"/>
          <p:cNvPicPr preferRelativeResize="0"/>
          <p:nvPr/>
        </p:nvPicPr>
        <p:blipFill rotWithShape="1">
          <a:blip r:embed="rId3">
            <a:alphaModFix/>
          </a:blip>
          <a:srcRect b="0" l="0" r="0" t="25339"/>
          <a:stretch/>
        </p:blipFill>
        <p:spPr>
          <a:xfrm>
            <a:off x="152400" y="1998702"/>
            <a:ext cx="8839199" cy="1404900"/>
          </a:xfrm>
          <a:prstGeom prst="rect">
            <a:avLst/>
          </a:prstGeom>
          <a:noFill/>
          <a:ln cap="flat" cmpd="sng" w="19050">
            <a:solidFill>
              <a:srgbClr val="000000"/>
            </a:solidFill>
            <a:prstDash val="solid"/>
            <a:round/>
            <a:headEnd len="sm" w="sm" type="none"/>
            <a:tailEnd len="sm" w="sm" type="none"/>
          </a:ln>
        </p:spPr>
      </p:pic>
      <p:sp>
        <p:nvSpPr>
          <p:cNvPr id="725" name="Google Shape;725;p84"/>
          <p:cNvSpPr txBox="1"/>
          <p:nvPr/>
        </p:nvSpPr>
        <p:spPr>
          <a:xfrm>
            <a:off x="429600" y="3274325"/>
            <a:ext cx="8552700" cy="9573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12"/>
            </a:pPr>
            <a:r>
              <a:rPr lang="en" sz="1800">
                <a:latin typeface="Open Sans"/>
                <a:ea typeface="Open Sans"/>
                <a:cs typeface="Open Sans"/>
                <a:sym typeface="Open Sans"/>
              </a:rPr>
              <a:t>Then, click </a:t>
            </a:r>
            <a:r>
              <a:rPr b="1" lang="en" sz="1800">
                <a:solidFill>
                  <a:srgbClr val="5EA5E5"/>
                </a:solidFill>
                <a:latin typeface="Open Sans"/>
                <a:ea typeface="Open Sans"/>
                <a:cs typeface="Open Sans"/>
                <a:sym typeface="Open Sans"/>
              </a:rPr>
              <a:t>Create an app</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726" name="Google Shape;726;p84"/>
          <p:cNvGrpSpPr/>
          <p:nvPr/>
        </p:nvGrpSpPr>
        <p:grpSpPr>
          <a:xfrm>
            <a:off x="2551900" y="4027075"/>
            <a:ext cx="4040200" cy="2728299"/>
            <a:chOff x="2939341" y="4688832"/>
            <a:chExt cx="3265336" cy="2205043"/>
          </a:xfrm>
        </p:grpSpPr>
        <p:pic>
          <p:nvPicPr>
            <p:cNvPr id="727" name="Google Shape;727;p84"/>
            <p:cNvPicPr preferRelativeResize="0"/>
            <p:nvPr/>
          </p:nvPicPr>
          <p:blipFill>
            <a:blip r:embed="rId4">
              <a:alphaModFix/>
            </a:blip>
            <a:stretch>
              <a:fillRect/>
            </a:stretch>
          </p:blipFill>
          <p:spPr>
            <a:xfrm>
              <a:off x="2939341" y="4688832"/>
              <a:ext cx="3265336" cy="2205043"/>
            </a:xfrm>
            <a:prstGeom prst="rect">
              <a:avLst/>
            </a:prstGeom>
            <a:noFill/>
            <a:ln cap="flat" cmpd="sng" w="19050">
              <a:solidFill>
                <a:srgbClr val="000000"/>
              </a:solidFill>
              <a:prstDash val="solid"/>
              <a:round/>
              <a:headEnd len="sm" w="sm" type="none"/>
              <a:tailEnd len="sm" w="sm" type="none"/>
            </a:ln>
          </p:spPr>
        </p:pic>
        <p:sp>
          <p:nvSpPr>
            <p:cNvPr id="728" name="Google Shape;728;p84"/>
            <p:cNvSpPr/>
            <p:nvPr/>
          </p:nvSpPr>
          <p:spPr>
            <a:xfrm>
              <a:off x="4242125" y="6339971"/>
              <a:ext cx="671700" cy="2592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2" name="Shape 732"/>
        <p:cNvGrpSpPr/>
        <p:nvPr/>
      </p:nvGrpSpPr>
      <p:grpSpPr>
        <a:xfrm>
          <a:off x="0" y="0"/>
          <a:ext cx="0" cy="0"/>
          <a:chOff x="0" y="0"/>
          <a:chExt cx="0" cy="0"/>
        </a:xfrm>
      </p:grpSpPr>
      <p:sp>
        <p:nvSpPr>
          <p:cNvPr id="733" name="Google Shape;733;p85"/>
          <p:cNvSpPr txBox="1"/>
          <p:nvPr/>
        </p:nvSpPr>
        <p:spPr>
          <a:xfrm>
            <a:off x="443325" y="2242075"/>
            <a:ext cx="3686400" cy="957300"/>
          </a:xfrm>
          <a:prstGeom prst="rect">
            <a:avLst/>
          </a:prstGeom>
          <a:noFill/>
          <a:ln>
            <a:noFill/>
          </a:ln>
        </p:spPr>
        <p:txBody>
          <a:bodyPr anchorCtr="0" anchor="t"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13"/>
            </a:pPr>
            <a:r>
              <a:rPr lang="en" sz="1800">
                <a:latin typeface="Open Sans"/>
                <a:ea typeface="Open Sans"/>
                <a:cs typeface="Open Sans"/>
                <a:sym typeface="Open Sans"/>
              </a:rPr>
              <a:t>Name your app. </a:t>
            </a:r>
            <a:endParaRPr sz="1800">
              <a:latin typeface="Open Sans"/>
              <a:ea typeface="Open Sans"/>
              <a:cs typeface="Open Sans"/>
              <a:sym typeface="Open Sans"/>
            </a:endParaRPr>
          </a:p>
          <a:p>
            <a:pPr indent="0" lvl="0" marL="457200" rtl="0" algn="l">
              <a:spcBef>
                <a:spcPts val="1000"/>
              </a:spcBef>
              <a:spcAft>
                <a:spcPts val="0"/>
              </a:spcAft>
              <a:buNone/>
            </a:pPr>
            <a:r>
              <a:t/>
            </a:r>
            <a:endParaRPr sz="1800">
              <a:latin typeface="Open Sans"/>
              <a:ea typeface="Open Sans"/>
              <a:cs typeface="Open Sans"/>
              <a:sym typeface="Open Sans"/>
            </a:endParaRPr>
          </a:p>
          <a:p>
            <a:pPr indent="0" lvl="0" marL="457200" rtl="0" algn="l">
              <a:spcBef>
                <a:spcPts val="1000"/>
              </a:spcBef>
              <a:spcAft>
                <a:spcPts val="0"/>
              </a:spcAft>
              <a:buNone/>
            </a:pPr>
            <a:r>
              <a:t/>
            </a:r>
            <a:endParaRPr sz="1800">
              <a:latin typeface="Open Sans"/>
              <a:ea typeface="Open Sans"/>
              <a:cs typeface="Open Sans"/>
              <a:sym typeface="Open Sans"/>
            </a:endParaRPr>
          </a:p>
          <a:p>
            <a:pPr indent="0" lvl="0" marL="457200" rtl="0" algn="l">
              <a:spcBef>
                <a:spcPts val="1000"/>
              </a:spcBef>
              <a:spcAft>
                <a:spcPts val="0"/>
              </a:spcAft>
              <a:buNone/>
            </a:pPr>
            <a:r>
              <a:t/>
            </a:r>
            <a:endParaRPr sz="1800">
              <a:latin typeface="Open Sans"/>
              <a:ea typeface="Open Sans"/>
              <a:cs typeface="Open Sans"/>
              <a:sym typeface="Open Sans"/>
            </a:endParaRPr>
          </a:p>
          <a:p>
            <a:pPr indent="0" lvl="0" marL="457200" rtl="0" algn="l">
              <a:spcBef>
                <a:spcPts val="1000"/>
              </a:spcBef>
              <a:spcAft>
                <a:spcPts val="0"/>
              </a:spcAft>
              <a:buNone/>
            </a:pPr>
            <a:r>
              <a:t/>
            </a:r>
            <a:endParaRPr sz="1800">
              <a:latin typeface="Open Sans"/>
              <a:ea typeface="Open Sans"/>
              <a:cs typeface="Open Sans"/>
              <a:sym typeface="Open Sans"/>
            </a:endParaRPr>
          </a:p>
          <a:p>
            <a:pPr indent="0" lvl="0" marL="457200" rtl="0" algn="l">
              <a:spcBef>
                <a:spcPts val="1000"/>
              </a:spcBef>
              <a:spcAft>
                <a:spcPts val="0"/>
              </a:spcAft>
              <a:buNone/>
            </a:pPr>
            <a:r>
              <a:t/>
            </a:r>
            <a:endParaRPr sz="1800">
              <a:latin typeface="Open Sans"/>
              <a:ea typeface="Open Sans"/>
              <a:cs typeface="Open Sans"/>
              <a:sym typeface="Open Sans"/>
            </a:endParaRPr>
          </a:p>
          <a:p>
            <a:pPr indent="-342900" lvl="0" marL="457200" rtl="0" algn="l">
              <a:lnSpc>
                <a:spcPct val="150000"/>
              </a:lnSpc>
              <a:spcBef>
                <a:spcPts val="1000"/>
              </a:spcBef>
              <a:spcAft>
                <a:spcPts val="1000"/>
              </a:spcAft>
              <a:buSzPts val="1800"/>
              <a:buFont typeface="Open Sans"/>
              <a:buAutoNum type="arabicPeriod" startAt="13"/>
            </a:pPr>
            <a:r>
              <a:rPr lang="en" sz="1800">
                <a:latin typeface="Open Sans"/>
                <a:ea typeface="Open Sans"/>
                <a:cs typeface="Open Sans"/>
                <a:sym typeface="Open Sans"/>
              </a:rPr>
              <a:t>Describe how your app will be used, then click </a:t>
            </a:r>
            <a:r>
              <a:rPr b="1" lang="en" sz="1800">
                <a:solidFill>
                  <a:srgbClr val="5EA5E5"/>
                </a:solidFill>
                <a:latin typeface="Open Sans"/>
                <a:ea typeface="Open Sans"/>
                <a:cs typeface="Open Sans"/>
                <a:sym typeface="Open Sans"/>
              </a:rPr>
              <a:t>Create</a:t>
            </a:r>
            <a:r>
              <a:rPr lang="en" sz="1800">
                <a:latin typeface="Open Sans"/>
                <a:ea typeface="Open Sans"/>
                <a:cs typeface="Open Sans"/>
                <a:sym typeface="Open Sans"/>
              </a:rPr>
              <a:t>. </a:t>
            </a:r>
            <a:endParaRPr sz="1800">
              <a:latin typeface="Open Sans"/>
              <a:ea typeface="Open Sans"/>
              <a:cs typeface="Open Sans"/>
              <a:sym typeface="Open Sans"/>
            </a:endParaRPr>
          </a:p>
        </p:txBody>
      </p:sp>
      <p:sp>
        <p:nvSpPr>
          <p:cNvPr id="734" name="Google Shape;734;p85"/>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Make a Twitter Developer Account</a:t>
            </a:r>
            <a:endParaRPr b="1" sz="3000">
              <a:latin typeface="Open Sans"/>
              <a:ea typeface="Open Sans"/>
              <a:cs typeface="Open Sans"/>
              <a:sym typeface="Open Sans"/>
            </a:endParaRPr>
          </a:p>
        </p:txBody>
      </p:sp>
      <p:pic>
        <p:nvPicPr>
          <p:cNvPr id="735" name="Google Shape;735;p85"/>
          <p:cNvPicPr preferRelativeResize="0"/>
          <p:nvPr/>
        </p:nvPicPr>
        <p:blipFill rotWithShape="1">
          <a:blip r:embed="rId3">
            <a:alphaModFix/>
          </a:blip>
          <a:srcRect b="0" l="0" r="22342" t="0"/>
          <a:stretch/>
        </p:blipFill>
        <p:spPr>
          <a:xfrm>
            <a:off x="4403950" y="1535445"/>
            <a:ext cx="4497551" cy="1985167"/>
          </a:xfrm>
          <a:prstGeom prst="rect">
            <a:avLst/>
          </a:prstGeom>
          <a:noFill/>
          <a:ln cap="flat" cmpd="sng" w="19050">
            <a:solidFill>
              <a:srgbClr val="000000"/>
            </a:solidFill>
            <a:prstDash val="solid"/>
            <a:round/>
            <a:headEnd len="sm" w="sm" type="none"/>
            <a:tailEnd len="sm" w="sm" type="none"/>
          </a:ln>
        </p:spPr>
      </p:pic>
      <p:pic>
        <p:nvPicPr>
          <p:cNvPr id="736" name="Google Shape;736;p85"/>
          <p:cNvPicPr preferRelativeResize="0"/>
          <p:nvPr/>
        </p:nvPicPr>
        <p:blipFill>
          <a:blip r:embed="rId4">
            <a:alphaModFix/>
          </a:blip>
          <a:stretch>
            <a:fillRect/>
          </a:stretch>
        </p:blipFill>
        <p:spPr>
          <a:xfrm>
            <a:off x="4403962" y="3583900"/>
            <a:ext cx="4497526" cy="2922775"/>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0" name="Shape 740"/>
        <p:cNvGrpSpPr/>
        <p:nvPr/>
      </p:nvGrpSpPr>
      <p:grpSpPr>
        <a:xfrm>
          <a:off x="0" y="0"/>
          <a:ext cx="0" cy="0"/>
          <a:chOff x="0" y="0"/>
          <a:chExt cx="0" cy="0"/>
        </a:xfrm>
      </p:grpSpPr>
      <p:sp>
        <p:nvSpPr>
          <p:cNvPr id="741" name="Google Shape;741;p86"/>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Make a Twitter Developer Account</a:t>
            </a:r>
            <a:endParaRPr b="1" sz="3000">
              <a:latin typeface="Open Sans"/>
              <a:ea typeface="Open Sans"/>
              <a:cs typeface="Open Sans"/>
              <a:sym typeface="Open Sans"/>
            </a:endParaRPr>
          </a:p>
        </p:txBody>
      </p:sp>
      <p:sp>
        <p:nvSpPr>
          <p:cNvPr id="742" name="Google Shape;742;p86"/>
          <p:cNvSpPr txBox="1"/>
          <p:nvPr/>
        </p:nvSpPr>
        <p:spPr>
          <a:xfrm>
            <a:off x="161538" y="1268075"/>
            <a:ext cx="8820900" cy="957300"/>
          </a:xfrm>
          <a:prstGeom prst="rect">
            <a:avLst/>
          </a:prstGeom>
          <a:noFill/>
          <a:ln>
            <a:noFill/>
          </a:ln>
        </p:spPr>
        <p:txBody>
          <a:bodyPr anchorCtr="0" anchor="ctr" bIns="91425" lIns="91425" spcFirstLastPara="1" rIns="91425" wrap="square" tIns="91425">
            <a:noAutofit/>
          </a:bodyPr>
          <a:lstStyle/>
          <a:p>
            <a:pPr indent="-342900" lvl="0" marL="457200" rtl="0" algn="ctr">
              <a:spcBef>
                <a:spcPts val="0"/>
              </a:spcBef>
              <a:spcAft>
                <a:spcPts val="0"/>
              </a:spcAft>
              <a:buSzPts val="1800"/>
              <a:buFont typeface="Open Sans"/>
              <a:buAutoNum type="arabicPeriod" startAt="15"/>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Create</a:t>
            </a:r>
            <a:r>
              <a:rPr lang="en" sz="1800">
                <a:latin typeface="Open Sans"/>
                <a:ea typeface="Open Sans"/>
                <a:cs typeface="Open Sans"/>
                <a:sym typeface="Open Sans"/>
              </a:rPr>
              <a:t>! </a:t>
            </a:r>
            <a:endParaRPr sz="1800">
              <a:latin typeface="Open Sans"/>
              <a:ea typeface="Open Sans"/>
              <a:cs typeface="Open Sans"/>
              <a:sym typeface="Open Sans"/>
            </a:endParaRPr>
          </a:p>
        </p:txBody>
      </p:sp>
      <p:pic>
        <p:nvPicPr>
          <p:cNvPr id="743" name="Google Shape;743;p86"/>
          <p:cNvPicPr preferRelativeResize="0"/>
          <p:nvPr/>
        </p:nvPicPr>
        <p:blipFill>
          <a:blip r:embed="rId3">
            <a:alphaModFix/>
          </a:blip>
          <a:stretch>
            <a:fillRect/>
          </a:stretch>
        </p:blipFill>
        <p:spPr>
          <a:xfrm>
            <a:off x="1890613" y="2339650"/>
            <a:ext cx="5362775" cy="3970376"/>
          </a:xfrm>
          <a:prstGeom prst="rect">
            <a:avLst/>
          </a:prstGeom>
          <a:noFill/>
          <a:ln cap="flat" cmpd="sng" w="19050">
            <a:solidFill>
              <a:srgbClr val="000000"/>
            </a:solidFill>
            <a:prstDash val="solid"/>
            <a:round/>
            <a:headEnd len="sm" w="sm" type="none"/>
            <a:tailEnd len="sm" w="sm" type="none"/>
          </a:ln>
        </p:spPr>
      </p:pic>
      <p:sp>
        <p:nvSpPr>
          <p:cNvPr id="744" name="Google Shape;744;p86"/>
          <p:cNvSpPr/>
          <p:nvPr/>
        </p:nvSpPr>
        <p:spPr>
          <a:xfrm>
            <a:off x="6289275" y="5860450"/>
            <a:ext cx="774300" cy="371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8" name="Shape 748"/>
        <p:cNvGrpSpPr/>
        <p:nvPr/>
      </p:nvGrpSpPr>
      <p:grpSpPr>
        <a:xfrm>
          <a:off x="0" y="0"/>
          <a:ext cx="0" cy="0"/>
          <a:chOff x="0" y="0"/>
          <a:chExt cx="0" cy="0"/>
        </a:xfrm>
      </p:grpSpPr>
      <p:sp>
        <p:nvSpPr>
          <p:cNvPr id="749" name="Google Shape;749;p87"/>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Okay! You got your Twitter developer account up and running. Now you need to grab your API credentials and head back to Google Cloud Platform. </a:t>
            </a:r>
            <a:endParaRPr b="1" sz="3000">
              <a:solidFill>
                <a:schemeClr val="lt1"/>
              </a:solidFill>
              <a:latin typeface="Open Sans"/>
              <a:ea typeface="Open Sans"/>
              <a:cs typeface="Open Sans"/>
              <a:sym typeface="Open Sans"/>
            </a:endParaRPr>
          </a:p>
        </p:txBody>
      </p:sp>
      <p:sp>
        <p:nvSpPr>
          <p:cNvPr id="750" name="Google Shape;750;p87"/>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4" name="Shape 754"/>
        <p:cNvGrpSpPr/>
        <p:nvPr/>
      </p:nvGrpSpPr>
      <p:grpSpPr>
        <a:xfrm>
          <a:off x="0" y="0"/>
          <a:ext cx="0" cy="0"/>
          <a:chOff x="0" y="0"/>
          <a:chExt cx="0" cy="0"/>
        </a:xfrm>
      </p:grpSpPr>
      <p:sp>
        <p:nvSpPr>
          <p:cNvPr id="755" name="Google Shape;755;p88"/>
          <p:cNvSpPr txBox="1"/>
          <p:nvPr/>
        </p:nvSpPr>
        <p:spPr>
          <a:xfrm>
            <a:off x="728550" y="1467625"/>
            <a:ext cx="7686900" cy="957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Keys and tokens</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spcBef>
                <a:spcPts val="0"/>
              </a:spcBef>
              <a:spcAft>
                <a:spcPts val="0"/>
              </a:spcAft>
              <a:buSzPts val="1800"/>
              <a:buFont typeface="Open Sans"/>
              <a:buAutoNum type="arabicPeriod"/>
            </a:pPr>
            <a:r>
              <a:rPr lang="en" sz="1800">
                <a:latin typeface="Open Sans"/>
                <a:ea typeface="Open Sans"/>
                <a:cs typeface="Open Sans"/>
                <a:sym typeface="Open Sans"/>
              </a:rPr>
              <a:t>Copy your API key, then return to Dialogflow (where your code is). </a:t>
            </a:r>
            <a:endParaRPr sz="1800">
              <a:latin typeface="Open Sans"/>
              <a:ea typeface="Open Sans"/>
              <a:cs typeface="Open Sans"/>
              <a:sym typeface="Open Sans"/>
            </a:endParaRPr>
          </a:p>
        </p:txBody>
      </p:sp>
      <p:sp>
        <p:nvSpPr>
          <p:cNvPr id="756" name="Google Shape;756;p88"/>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Get Twitter Credentials</a:t>
            </a:r>
            <a:endParaRPr b="1" sz="3000">
              <a:latin typeface="Open Sans"/>
              <a:ea typeface="Open Sans"/>
              <a:cs typeface="Open Sans"/>
              <a:sym typeface="Open Sans"/>
            </a:endParaRPr>
          </a:p>
        </p:txBody>
      </p:sp>
      <p:pic>
        <p:nvPicPr>
          <p:cNvPr id="757" name="Google Shape;757;p88"/>
          <p:cNvPicPr preferRelativeResize="0"/>
          <p:nvPr/>
        </p:nvPicPr>
        <p:blipFill>
          <a:blip r:embed="rId3">
            <a:alphaModFix/>
          </a:blip>
          <a:stretch>
            <a:fillRect/>
          </a:stretch>
        </p:blipFill>
        <p:spPr>
          <a:xfrm>
            <a:off x="692414" y="2725200"/>
            <a:ext cx="7759174" cy="3759074"/>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1" name="Shape 761"/>
        <p:cNvGrpSpPr/>
        <p:nvPr/>
      </p:nvGrpSpPr>
      <p:grpSpPr>
        <a:xfrm>
          <a:off x="0" y="0"/>
          <a:ext cx="0" cy="0"/>
          <a:chOff x="0" y="0"/>
          <a:chExt cx="0" cy="0"/>
        </a:xfrm>
      </p:grpSpPr>
      <p:sp>
        <p:nvSpPr>
          <p:cNvPr id="762" name="Google Shape;762;p89"/>
          <p:cNvSpPr txBox="1"/>
          <p:nvPr/>
        </p:nvSpPr>
        <p:spPr>
          <a:xfrm>
            <a:off x="2223450" y="1475150"/>
            <a:ext cx="4697100" cy="9573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3"/>
            </a:pPr>
            <a:r>
              <a:rPr lang="en" sz="1800">
                <a:latin typeface="Open Sans"/>
                <a:ea typeface="Open Sans"/>
                <a:cs typeface="Open Sans"/>
                <a:sym typeface="Open Sans"/>
              </a:rPr>
              <a:t>Paste your API key on line 29. </a:t>
            </a:r>
            <a:endParaRPr sz="1800">
              <a:latin typeface="Open Sans"/>
              <a:ea typeface="Open Sans"/>
              <a:cs typeface="Open Sans"/>
              <a:sym typeface="Open Sans"/>
            </a:endParaRPr>
          </a:p>
          <a:p>
            <a:pPr indent="-342900" lvl="0" marL="457200" rtl="0" algn="l">
              <a:spcBef>
                <a:spcPts val="1000"/>
              </a:spcBef>
              <a:spcAft>
                <a:spcPts val="1000"/>
              </a:spcAft>
              <a:buSzPts val="1800"/>
              <a:buFont typeface="Open Sans"/>
              <a:buAutoNum type="arabicPeriod" startAt="3"/>
            </a:pPr>
            <a:r>
              <a:rPr lang="en" sz="1800">
                <a:latin typeface="Open Sans"/>
                <a:ea typeface="Open Sans"/>
                <a:cs typeface="Open Sans"/>
                <a:sym typeface="Open Sans"/>
              </a:rPr>
              <a:t>Repeat the process for API secret key. </a:t>
            </a:r>
            <a:endParaRPr sz="1800">
              <a:latin typeface="Open Sans"/>
              <a:ea typeface="Open Sans"/>
              <a:cs typeface="Open Sans"/>
              <a:sym typeface="Open Sans"/>
            </a:endParaRPr>
          </a:p>
        </p:txBody>
      </p:sp>
      <p:sp>
        <p:nvSpPr>
          <p:cNvPr id="763" name="Google Shape;763;p89"/>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Get Twitter Credentials</a:t>
            </a:r>
            <a:endParaRPr b="1" sz="3000">
              <a:latin typeface="Open Sans"/>
              <a:ea typeface="Open Sans"/>
              <a:cs typeface="Open Sans"/>
              <a:sym typeface="Open Sans"/>
            </a:endParaRPr>
          </a:p>
        </p:txBody>
      </p:sp>
      <p:pic>
        <p:nvPicPr>
          <p:cNvPr id="764" name="Google Shape;764;p89"/>
          <p:cNvPicPr preferRelativeResize="0"/>
          <p:nvPr/>
        </p:nvPicPr>
        <p:blipFill>
          <a:blip r:embed="rId3">
            <a:alphaModFix/>
          </a:blip>
          <a:stretch>
            <a:fillRect/>
          </a:stretch>
        </p:blipFill>
        <p:spPr>
          <a:xfrm>
            <a:off x="152400" y="2727925"/>
            <a:ext cx="8839198" cy="315806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8" name="Shape 768"/>
        <p:cNvGrpSpPr/>
        <p:nvPr/>
      </p:nvGrpSpPr>
      <p:grpSpPr>
        <a:xfrm>
          <a:off x="0" y="0"/>
          <a:ext cx="0" cy="0"/>
          <a:chOff x="0" y="0"/>
          <a:chExt cx="0" cy="0"/>
        </a:xfrm>
      </p:grpSpPr>
      <p:sp>
        <p:nvSpPr>
          <p:cNvPr id="769" name="Google Shape;769;p90"/>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One last step with the Twitter API - you need to set up an app environment. </a:t>
            </a:r>
            <a:endParaRPr b="1" sz="3000">
              <a:solidFill>
                <a:schemeClr val="lt1"/>
              </a:solidFill>
              <a:latin typeface="Open Sans"/>
              <a:ea typeface="Open Sans"/>
              <a:cs typeface="Open Sans"/>
              <a:sym typeface="Open Sans"/>
            </a:endParaRPr>
          </a:p>
        </p:txBody>
      </p:sp>
      <p:sp>
        <p:nvSpPr>
          <p:cNvPr id="770" name="Google Shape;770;p90"/>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4" name="Shape 774"/>
        <p:cNvGrpSpPr/>
        <p:nvPr/>
      </p:nvGrpSpPr>
      <p:grpSpPr>
        <a:xfrm>
          <a:off x="0" y="0"/>
          <a:ext cx="0" cy="0"/>
          <a:chOff x="0" y="0"/>
          <a:chExt cx="0" cy="0"/>
        </a:xfrm>
      </p:grpSpPr>
      <p:sp>
        <p:nvSpPr>
          <p:cNvPr id="775" name="Google Shape;775;p91"/>
          <p:cNvSpPr txBox="1"/>
          <p:nvPr/>
        </p:nvSpPr>
        <p:spPr>
          <a:xfrm>
            <a:off x="242700" y="2157375"/>
            <a:ext cx="5271900" cy="22119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a:pPr>
            <a:r>
              <a:rPr lang="en" sz="1800">
                <a:latin typeface="Open Sans"/>
                <a:ea typeface="Open Sans"/>
                <a:cs typeface="Open Sans"/>
                <a:sym typeface="Open Sans"/>
              </a:rPr>
              <a:t>In the upper right hand corner, select your username, then select </a:t>
            </a:r>
            <a:r>
              <a:rPr b="1" lang="en" sz="1800">
                <a:solidFill>
                  <a:srgbClr val="5EA5E5"/>
                </a:solidFill>
                <a:latin typeface="Open Sans"/>
                <a:ea typeface="Open Sans"/>
                <a:cs typeface="Open Sans"/>
                <a:sym typeface="Open Sans"/>
              </a:rPr>
              <a:t>Dev Environments</a:t>
            </a:r>
            <a:r>
              <a:rPr lang="en" sz="1800">
                <a:latin typeface="Open Sans"/>
                <a:ea typeface="Open Sans"/>
                <a:cs typeface="Open Sans"/>
                <a:sym typeface="Open Sans"/>
              </a:rPr>
              <a:t> from the drop down. </a:t>
            </a:r>
            <a:endParaRPr sz="1800">
              <a:latin typeface="Open Sans"/>
              <a:ea typeface="Open Sans"/>
              <a:cs typeface="Open Sans"/>
              <a:sym typeface="Open Sans"/>
            </a:endParaRPr>
          </a:p>
        </p:txBody>
      </p:sp>
      <p:sp>
        <p:nvSpPr>
          <p:cNvPr id="776" name="Google Shape;776;p91"/>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Twitter Dev Environment</a:t>
            </a:r>
            <a:endParaRPr b="1" sz="3000">
              <a:latin typeface="Open Sans"/>
              <a:ea typeface="Open Sans"/>
              <a:cs typeface="Open Sans"/>
              <a:sym typeface="Open Sans"/>
            </a:endParaRPr>
          </a:p>
        </p:txBody>
      </p:sp>
      <p:grpSp>
        <p:nvGrpSpPr>
          <p:cNvPr id="777" name="Google Shape;777;p91"/>
          <p:cNvGrpSpPr/>
          <p:nvPr/>
        </p:nvGrpSpPr>
        <p:grpSpPr>
          <a:xfrm>
            <a:off x="5788410" y="1417213"/>
            <a:ext cx="2958975" cy="3391482"/>
            <a:chOff x="6432150" y="2214087"/>
            <a:chExt cx="2428175" cy="2783325"/>
          </a:xfrm>
        </p:grpSpPr>
        <p:pic>
          <p:nvPicPr>
            <p:cNvPr id="778" name="Google Shape;778;p91"/>
            <p:cNvPicPr preferRelativeResize="0"/>
            <p:nvPr/>
          </p:nvPicPr>
          <p:blipFill>
            <a:blip r:embed="rId3">
              <a:alphaModFix/>
            </a:blip>
            <a:stretch>
              <a:fillRect/>
            </a:stretch>
          </p:blipFill>
          <p:spPr>
            <a:xfrm>
              <a:off x="6432150" y="2214087"/>
              <a:ext cx="2428175" cy="2783325"/>
            </a:xfrm>
            <a:prstGeom prst="rect">
              <a:avLst/>
            </a:prstGeom>
            <a:noFill/>
            <a:ln cap="flat" cmpd="sng" w="19050">
              <a:solidFill>
                <a:srgbClr val="000000"/>
              </a:solidFill>
              <a:prstDash val="solid"/>
              <a:round/>
              <a:headEnd len="sm" w="sm" type="none"/>
              <a:tailEnd len="sm" w="sm" type="none"/>
            </a:ln>
          </p:spPr>
        </p:pic>
        <p:sp>
          <p:nvSpPr>
            <p:cNvPr id="779" name="Google Shape;779;p91"/>
            <p:cNvSpPr/>
            <p:nvPr/>
          </p:nvSpPr>
          <p:spPr>
            <a:xfrm>
              <a:off x="6775575" y="3930800"/>
              <a:ext cx="1590900" cy="412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80" name="Google Shape;780;p91"/>
          <p:cNvGrpSpPr/>
          <p:nvPr/>
        </p:nvGrpSpPr>
        <p:grpSpPr>
          <a:xfrm>
            <a:off x="283663" y="5519550"/>
            <a:ext cx="8576673" cy="950200"/>
            <a:chOff x="283663" y="5172325"/>
            <a:chExt cx="8576673" cy="950200"/>
          </a:xfrm>
        </p:grpSpPr>
        <p:pic>
          <p:nvPicPr>
            <p:cNvPr id="781" name="Google Shape;781;p91"/>
            <p:cNvPicPr preferRelativeResize="0"/>
            <p:nvPr/>
          </p:nvPicPr>
          <p:blipFill>
            <a:blip r:embed="rId4">
              <a:alphaModFix/>
            </a:blip>
            <a:stretch>
              <a:fillRect/>
            </a:stretch>
          </p:blipFill>
          <p:spPr>
            <a:xfrm>
              <a:off x="283663" y="5172325"/>
              <a:ext cx="8576673" cy="950200"/>
            </a:xfrm>
            <a:prstGeom prst="rect">
              <a:avLst/>
            </a:prstGeom>
            <a:noFill/>
            <a:ln cap="flat" cmpd="sng" w="19050">
              <a:solidFill>
                <a:srgbClr val="000000"/>
              </a:solidFill>
              <a:prstDash val="solid"/>
              <a:round/>
              <a:headEnd len="sm" w="sm" type="none"/>
              <a:tailEnd len="sm" w="sm" type="none"/>
            </a:ln>
          </p:spPr>
        </p:pic>
        <p:sp>
          <p:nvSpPr>
            <p:cNvPr id="782" name="Google Shape;782;p91"/>
            <p:cNvSpPr/>
            <p:nvPr/>
          </p:nvSpPr>
          <p:spPr>
            <a:xfrm>
              <a:off x="7081950" y="5651200"/>
              <a:ext cx="1543500" cy="3534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3" name="Google Shape;783;p91"/>
          <p:cNvSpPr txBox="1"/>
          <p:nvPr/>
        </p:nvSpPr>
        <p:spPr>
          <a:xfrm>
            <a:off x="242700" y="3906650"/>
            <a:ext cx="8658600" cy="2211900"/>
          </a:xfrm>
          <a:prstGeom prst="rect">
            <a:avLst/>
          </a:prstGeom>
          <a:noFill/>
          <a:ln>
            <a:noFill/>
          </a:ln>
        </p:spPr>
        <p:txBody>
          <a:bodyPr anchorCtr="0" anchor="ctr" bIns="91425" lIns="91425" spcFirstLastPara="1" rIns="91425" wrap="square" tIns="91425">
            <a:noAutofit/>
          </a:bodyPr>
          <a:lstStyle/>
          <a:p>
            <a:pPr indent="0" lvl="0" marL="0" rtl="0" algn="l">
              <a:lnSpc>
                <a:spcPct val="150000"/>
              </a:lnSpc>
              <a:spcBef>
                <a:spcPts val="0"/>
              </a:spcBef>
              <a:spcAft>
                <a:spcPts val="0"/>
              </a:spcAft>
              <a:buNone/>
            </a:pPr>
            <a:r>
              <a:t/>
            </a: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2"/>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Set up dev environment</a:t>
            </a:r>
            <a:r>
              <a:rPr lang="en" sz="1800">
                <a:latin typeface="Open Sans"/>
                <a:ea typeface="Open Sans"/>
                <a:cs typeface="Open Sans"/>
                <a:sym typeface="Open Sans"/>
              </a:rPr>
              <a:t> under Search Tweets: 30-Days/Sandbox</a:t>
            </a:r>
            <a:endParaRPr sz="1800">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7" name="Shape 787"/>
        <p:cNvGrpSpPr/>
        <p:nvPr/>
      </p:nvGrpSpPr>
      <p:grpSpPr>
        <a:xfrm>
          <a:off x="0" y="0"/>
          <a:ext cx="0" cy="0"/>
          <a:chOff x="0" y="0"/>
          <a:chExt cx="0" cy="0"/>
        </a:xfrm>
      </p:grpSpPr>
      <p:sp>
        <p:nvSpPr>
          <p:cNvPr id="788" name="Google Shape;788;p92"/>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Twitter Dev Environment</a:t>
            </a:r>
            <a:endParaRPr b="1" sz="3000">
              <a:latin typeface="Open Sans"/>
              <a:ea typeface="Open Sans"/>
              <a:cs typeface="Open Sans"/>
              <a:sym typeface="Open Sans"/>
            </a:endParaRPr>
          </a:p>
        </p:txBody>
      </p:sp>
      <p:sp>
        <p:nvSpPr>
          <p:cNvPr id="789" name="Google Shape;789;p92"/>
          <p:cNvSpPr txBox="1"/>
          <p:nvPr/>
        </p:nvSpPr>
        <p:spPr>
          <a:xfrm>
            <a:off x="2215494" y="1501275"/>
            <a:ext cx="4713000" cy="1386900"/>
          </a:xfrm>
          <a:prstGeom prst="rect">
            <a:avLst/>
          </a:prstGeom>
          <a:noFill/>
          <a:ln>
            <a:noFill/>
          </a:ln>
        </p:spPr>
        <p:txBody>
          <a:bodyPr anchorCtr="0" anchor="ctr" bIns="91425" lIns="91425" spcFirstLastPara="1" rIns="91425" wrap="square" tIns="91425">
            <a:noAutofit/>
          </a:bodyPr>
          <a:lstStyle/>
          <a:p>
            <a:pPr indent="-342900" lvl="0" marL="457200" rtl="0" algn="l">
              <a:spcBef>
                <a:spcPts val="0"/>
              </a:spcBef>
              <a:spcAft>
                <a:spcPts val="0"/>
              </a:spcAft>
              <a:buSzPts val="1800"/>
              <a:buFont typeface="Open Sans"/>
              <a:buAutoNum type="arabicPeriod" startAt="3"/>
            </a:pPr>
            <a:r>
              <a:rPr lang="en" sz="1800">
                <a:latin typeface="Open Sans"/>
                <a:ea typeface="Open Sans"/>
                <a:cs typeface="Open Sans"/>
                <a:sym typeface="Open Sans"/>
              </a:rPr>
              <a:t>Name this Dev environment </a:t>
            </a:r>
            <a:r>
              <a:rPr b="1" lang="en" sz="1800">
                <a:solidFill>
                  <a:srgbClr val="5EA5E5"/>
                </a:solidFill>
                <a:latin typeface="Open Sans"/>
                <a:ea typeface="Open Sans"/>
                <a:cs typeface="Open Sans"/>
                <a:sym typeface="Open Sans"/>
              </a:rPr>
              <a:t>testing</a:t>
            </a:r>
            <a:r>
              <a:rPr lang="en" sz="1800">
                <a:latin typeface="Open Sans"/>
                <a:ea typeface="Open Sans"/>
                <a:cs typeface="Open Sans"/>
                <a:sym typeface="Open Sans"/>
              </a:rPr>
              <a:t>. </a:t>
            </a:r>
            <a:endParaRPr sz="1800">
              <a:latin typeface="Open Sans"/>
              <a:ea typeface="Open Sans"/>
              <a:cs typeface="Open Sans"/>
              <a:sym typeface="Open Sans"/>
            </a:endParaRPr>
          </a:p>
          <a:p>
            <a:pPr indent="-342900" lvl="0" marL="457200" rtl="0" algn="l">
              <a:spcBef>
                <a:spcPts val="1000"/>
              </a:spcBef>
              <a:spcAft>
                <a:spcPts val="0"/>
              </a:spcAft>
              <a:buSzPts val="1800"/>
              <a:buFont typeface="Open Sans"/>
              <a:buAutoNum type="arabicPeriod" startAt="3"/>
            </a:pPr>
            <a:r>
              <a:rPr lang="en" sz="1800">
                <a:latin typeface="Open Sans"/>
                <a:ea typeface="Open Sans"/>
                <a:cs typeface="Open Sans"/>
                <a:sym typeface="Open Sans"/>
              </a:rPr>
              <a:t>Select your app from the drop down. </a:t>
            </a:r>
            <a:endParaRPr sz="1800">
              <a:latin typeface="Open Sans"/>
              <a:ea typeface="Open Sans"/>
              <a:cs typeface="Open Sans"/>
              <a:sym typeface="Open Sans"/>
            </a:endParaRPr>
          </a:p>
          <a:p>
            <a:pPr indent="-342900" lvl="0" marL="457200" rtl="0" algn="l">
              <a:spcBef>
                <a:spcPts val="1000"/>
              </a:spcBef>
              <a:spcAft>
                <a:spcPts val="1000"/>
              </a:spcAft>
              <a:buSzPts val="1800"/>
              <a:buFont typeface="Open Sans"/>
              <a:buAutoNum type="arabicPeriod" startAt="3"/>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Complete setup</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790" name="Google Shape;790;p92"/>
          <p:cNvGrpSpPr/>
          <p:nvPr/>
        </p:nvGrpSpPr>
        <p:grpSpPr>
          <a:xfrm>
            <a:off x="1568825" y="3185950"/>
            <a:ext cx="6006325" cy="2989524"/>
            <a:chOff x="1568838" y="3727875"/>
            <a:chExt cx="6006325" cy="2989524"/>
          </a:xfrm>
        </p:grpSpPr>
        <p:pic>
          <p:nvPicPr>
            <p:cNvPr id="791" name="Google Shape;791;p92"/>
            <p:cNvPicPr preferRelativeResize="0"/>
            <p:nvPr/>
          </p:nvPicPr>
          <p:blipFill>
            <a:blip r:embed="rId3">
              <a:alphaModFix/>
            </a:blip>
            <a:stretch>
              <a:fillRect/>
            </a:stretch>
          </p:blipFill>
          <p:spPr>
            <a:xfrm>
              <a:off x="1568838" y="3727875"/>
              <a:ext cx="6006325" cy="2989524"/>
            </a:xfrm>
            <a:prstGeom prst="rect">
              <a:avLst/>
            </a:prstGeom>
            <a:noFill/>
            <a:ln cap="flat" cmpd="sng" w="19050">
              <a:solidFill>
                <a:srgbClr val="000000"/>
              </a:solidFill>
              <a:prstDash val="solid"/>
              <a:round/>
              <a:headEnd len="sm" w="sm" type="none"/>
              <a:tailEnd len="sm" w="sm" type="none"/>
            </a:ln>
          </p:spPr>
        </p:pic>
        <p:sp>
          <p:nvSpPr>
            <p:cNvPr id="792" name="Google Shape;792;p92"/>
            <p:cNvSpPr/>
            <p:nvPr/>
          </p:nvSpPr>
          <p:spPr>
            <a:xfrm>
              <a:off x="5927175" y="6169675"/>
              <a:ext cx="1531800" cy="4830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3" name="Shape 173"/>
        <p:cNvGrpSpPr/>
        <p:nvPr/>
      </p:nvGrpSpPr>
      <p:grpSpPr>
        <a:xfrm>
          <a:off x="0" y="0"/>
          <a:ext cx="0" cy="0"/>
          <a:chOff x="0" y="0"/>
          <a:chExt cx="0" cy="0"/>
        </a:xfrm>
      </p:grpSpPr>
      <p:sp>
        <p:nvSpPr>
          <p:cNvPr id="174" name="Google Shape;174;p21"/>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 are you going to be building today? </a:t>
            </a:r>
            <a:endParaRPr b="1" sz="3000">
              <a:latin typeface="Open Sans"/>
              <a:ea typeface="Open Sans"/>
              <a:cs typeface="Open Sans"/>
              <a:sym typeface="Open Sans"/>
            </a:endParaRPr>
          </a:p>
        </p:txBody>
      </p:sp>
      <p:sp>
        <p:nvSpPr>
          <p:cNvPr id="175" name="Google Shape;175;p21"/>
          <p:cNvSpPr/>
          <p:nvPr/>
        </p:nvSpPr>
        <p:spPr>
          <a:xfrm>
            <a:off x="1433400" y="1581625"/>
            <a:ext cx="6277200" cy="707700"/>
          </a:xfrm>
          <a:prstGeom prst="rect">
            <a:avLst/>
          </a:prstGeom>
          <a:solidFill>
            <a:srgbClr val="353535"/>
          </a:solidFill>
          <a:ln cap="flat" cmpd="sng" w="2857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800">
                <a:solidFill>
                  <a:srgbClr val="EAEAEA"/>
                </a:solidFill>
                <a:latin typeface="Open Sans"/>
                <a:ea typeface="Open Sans"/>
                <a:cs typeface="Open Sans"/>
                <a:sym typeface="Open Sans"/>
              </a:rPr>
              <a:t>http://mlhlocal.host/google-demo</a:t>
            </a:r>
            <a:endParaRPr sz="2800">
              <a:solidFill>
                <a:srgbClr val="EAEAEA"/>
              </a:solidFill>
            </a:endParaRPr>
          </a:p>
        </p:txBody>
      </p:sp>
      <p:pic>
        <p:nvPicPr>
          <p:cNvPr id="176" name="Google Shape;176;p21"/>
          <p:cNvPicPr preferRelativeResize="0"/>
          <p:nvPr/>
        </p:nvPicPr>
        <p:blipFill>
          <a:blip r:embed="rId3">
            <a:alphaModFix/>
          </a:blip>
          <a:stretch>
            <a:fillRect/>
          </a:stretch>
        </p:blipFill>
        <p:spPr>
          <a:xfrm>
            <a:off x="1890825" y="2551450"/>
            <a:ext cx="5362362" cy="40676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6" name="Shape 796"/>
        <p:cNvGrpSpPr/>
        <p:nvPr/>
      </p:nvGrpSpPr>
      <p:grpSpPr>
        <a:xfrm>
          <a:off x="0" y="0"/>
          <a:ext cx="0" cy="0"/>
          <a:chOff x="0" y="0"/>
          <a:chExt cx="0" cy="0"/>
        </a:xfrm>
      </p:grpSpPr>
      <p:sp>
        <p:nvSpPr>
          <p:cNvPr id="797" name="Google Shape;797;p93"/>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Twitter Dev Environment</a:t>
            </a:r>
            <a:endParaRPr b="1" sz="3000">
              <a:latin typeface="Open Sans"/>
              <a:ea typeface="Open Sans"/>
              <a:cs typeface="Open Sans"/>
              <a:sym typeface="Open Sans"/>
            </a:endParaRPr>
          </a:p>
        </p:txBody>
      </p:sp>
      <p:sp>
        <p:nvSpPr>
          <p:cNvPr id="798" name="Google Shape;798;p93"/>
          <p:cNvSpPr txBox="1"/>
          <p:nvPr/>
        </p:nvSpPr>
        <p:spPr>
          <a:xfrm>
            <a:off x="210900" y="1626985"/>
            <a:ext cx="8722200" cy="9783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6"/>
            </a:pPr>
            <a:r>
              <a:rPr lang="en" sz="1800">
                <a:latin typeface="Open Sans"/>
                <a:ea typeface="Open Sans"/>
                <a:cs typeface="Open Sans"/>
                <a:sym typeface="Open Sans"/>
              </a:rPr>
              <a:t>Back in the code editor in Dialogflow, notice that on Line 18, the </a:t>
            </a:r>
            <a:r>
              <a:rPr lang="en" sz="1800">
                <a:latin typeface="Courier New"/>
                <a:ea typeface="Courier New"/>
                <a:cs typeface="Courier New"/>
                <a:sym typeface="Courier New"/>
              </a:rPr>
              <a:t>TWITTER_ENV</a:t>
            </a:r>
            <a:r>
              <a:rPr lang="en" sz="1800">
                <a:latin typeface="Open Sans"/>
                <a:ea typeface="Open Sans"/>
                <a:cs typeface="Open Sans"/>
                <a:sym typeface="Open Sans"/>
              </a:rPr>
              <a:t> constant has the value </a:t>
            </a:r>
            <a:r>
              <a:rPr lang="en" sz="1800">
                <a:latin typeface="Courier New"/>
                <a:ea typeface="Courier New"/>
                <a:cs typeface="Courier New"/>
                <a:sym typeface="Courier New"/>
              </a:rPr>
              <a:t>testing</a:t>
            </a:r>
            <a:r>
              <a:rPr lang="en" sz="1800">
                <a:latin typeface="Open Sans"/>
                <a:ea typeface="Open Sans"/>
                <a:cs typeface="Open Sans"/>
                <a:sym typeface="Open Sans"/>
              </a:rPr>
              <a:t>. </a:t>
            </a:r>
            <a:r>
              <a:rPr lang="en" sz="1800">
                <a:latin typeface="Open Sans"/>
                <a:ea typeface="Open Sans"/>
                <a:cs typeface="Open Sans"/>
                <a:sym typeface="Open Sans"/>
              </a:rPr>
              <a:t> We don't need to change anything because that's what we named the Twitter Dev environment! </a:t>
            </a:r>
            <a:endParaRPr sz="1800">
              <a:latin typeface="Open Sans"/>
              <a:ea typeface="Open Sans"/>
              <a:cs typeface="Open Sans"/>
              <a:sym typeface="Open Sans"/>
            </a:endParaRPr>
          </a:p>
        </p:txBody>
      </p:sp>
      <p:pic>
        <p:nvPicPr>
          <p:cNvPr id="799" name="Google Shape;799;p93"/>
          <p:cNvPicPr preferRelativeResize="0"/>
          <p:nvPr/>
        </p:nvPicPr>
        <p:blipFill>
          <a:blip r:embed="rId3">
            <a:alphaModFix/>
          </a:blip>
          <a:stretch>
            <a:fillRect/>
          </a:stretch>
        </p:blipFill>
        <p:spPr>
          <a:xfrm>
            <a:off x="152400" y="3026160"/>
            <a:ext cx="8839198" cy="315806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3" name="Shape 803"/>
        <p:cNvGrpSpPr/>
        <p:nvPr/>
      </p:nvGrpSpPr>
      <p:grpSpPr>
        <a:xfrm>
          <a:off x="0" y="0"/>
          <a:ext cx="0" cy="0"/>
          <a:chOff x="0" y="0"/>
          <a:chExt cx="0" cy="0"/>
        </a:xfrm>
      </p:grpSpPr>
      <p:sp>
        <p:nvSpPr>
          <p:cNvPr id="804" name="Google Shape;804;p94"/>
          <p:cNvSpPr txBox="1"/>
          <p:nvPr>
            <p:ph type="title"/>
          </p:nvPr>
        </p:nvSpPr>
        <p:spPr>
          <a:xfrm>
            <a:off x="1180350" y="784500"/>
            <a:ext cx="6783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Before we finish the code review, let's take a quick pause to review what we've done here. </a:t>
            </a:r>
            <a:endParaRPr b="1" sz="3000">
              <a:solidFill>
                <a:schemeClr val="lt1"/>
              </a:solidFill>
              <a:latin typeface="Open Sans"/>
              <a:ea typeface="Open Sans"/>
              <a:cs typeface="Open Sans"/>
              <a:sym typeface="Open Sans"/>
            </a:endParaRPr>
          </a:p>
        </p:txBody>
      </p:sp>
      <p:sp>
        <p:nvSpPr>
          <p:cNvPr id="805" name="Google Shape;805;p9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9" name="Shape 809"/>
        <p:cNvGrpSpPr/>
        <p:nvPr/>
      </p:nvGrpSpPr>
      <p:grpSpPr>
        <a:xfrm>
          <a:off x="0" y="0"/>
          <a:ext cx="0" cy="0"/>
          <a:chOff x="0" y="0"/>
          <a:chExt cx="0" cy="0"/>
        </a:xfrm>
      </p:grpSpPr>
      <p:sp>
        <p:nvSpPr>
          <p:cNvPr id="810" name="Google Shape;810;p95"/>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What have we done so far? </a:t>
            </a:r>
            <a:endParaRPr b="1" sz="3000">
              <a:latin typeface="Open Sans"/>
              <a:ea typeface="Open Sans"/>
              <a:cs typeface="Open Sans"/>
              <a:sym typeface="Open Sans"/>
            </a:endParaRPr>
          </a:p>
        </p:txBody>
      </p:sp>
      <p:grpSp>
        <p:nvGrpSpPr>
          <p:cNvPr id="811" name="Google Shape;811;p95"/>
          <p:cNvGrpSpPr/>
          <p:nvPr/>
        </p:nvGrpSpPr>
        <p:grpSpPr>
          <a:xfrm>
            <a:off x="438250" y="1636446"/>
            <a:ext cx="3848713" cy="4734627"/>
            <a:chOff x="280988" y="1749996"/>
            <a:chExt cx="3848713" cy="4734627"/>
          </a:xfrm>
        </p:grpSpPr>
        <p:sp>
          <p:nvSpPr>
            <p:cNvPr id="812" name="Google Shape;812;p95"/>
            <p:cNvSpPr/>
            <p:nvPr/>
          </p:nvSpPr>
          <p:spPr>
            <a:xfrm>
              <a:off x="281006" y="1749996"/>
              <a:ext cx="3848676" cy="405616"/>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Action We Took </a:t>
              </a:r>
              <a:endParaRPr b="1" i="0" sz="1800" u="none" cap="none" strike="noStrike">
                <a:solidFill>
                  <a:srgbClr val="FFD966"/>
                </a:solidFill>
                <a:latin typeface="Open Sans"/>
                <a:ea typeface="Open Sans"/>
                <a:cs typeface="Open Sans"/>
                <a:sym typeface="Open Sans"/>
              </a:endParaRPr>
            </a:p>
          </p:txBody>
        </p:sp>
        <p:sp>
          <p:nvSpPr>
            <p:cNvPr id="813" name="Google Shape;813;p95"/>
            <p:cNvSpPr/>
            <p:nvPr/>
          </p:nvSpPr>
          <p:spPr>
            <a:xfrm>
              <a:off x="280988" y="4751773"/>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4. Created a Twitter Developer Account</a:t>
              </a:r>
              <a:endParaRPr i="0" sz="1800" u="none" cap="none" strike="noStrike">
                <a:solidFill>
                  <a:srgbClr val="FFFFFF"/>
                </a:solidFill>
                <a:latin typeface="Open Sans Light"/>
                <a:ea typeface="Open Sans Light"/>
                <a:cs typeface="Open Sans Light"/>
                <a:sym typeface="Open Sans Light"/>
              </a:endParaRPr>
            </a:p>
          </p:txBody>
        </p:sp>
        <p:sp>
          <p:nvSpPr>
            <p:cNvPr id="814" name="Google Shape;814;p95"/>
            <p:cNvSpPr/>
            <p:nvPr/>
          </p:nvSpPr>
          <p:spPr>
            <a:xfrm>
              <a:off x="280988" y="5618823"/>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5. Added Twitter credentials to the code</a:t>
              </a:r>
              <a:endParaRPr i="0" sz="1800" u="none" cap="none" strike="noStrike">
                <a:solidFill>
                  <a:srgbClr val="FFFFFF"/>
                </a:solidFill>
                <a:latin typeface="Open Sans Light"/>
                <a:ea typeface="Open Sans Light"/>
                <a:cs typeface="Open Sans Light"/>
                <a:sym typeface="Open Sans Light"/>
              </a:endParaRPr>
            </a:p>
          </p:txBody>
        </p:sp>
        <p:sp>
          <p:nvSpPr>
            <p:cNvPr id="815" name="Google Shape;815;p95"/>
            <p:cNvSpPr/>
            <p:nvPr/>
          </p:nvSpPr>
          <p:spPr>
            <a:xfrm>
              <a:off x="281000" y="3887223"/>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3. Set up Dialogflow</a:t>
              </a:r>
              <a:endParaRPr i="0" sz="1800" u="none" cap="none" strike="noStrike">
                <a:solidFill>
                  <a:srgbClr val="FFFFFF"/>
                </a:solidFill>
                <a:latin typeface="Open Sans Light"/>
                <a:ea typeface="Open Sans Light"/>
                <a:cs typeface="Open Sans Light"/>
                <a:sym typeface="Open Sans Light"/>
              </a:endParaRPr>
            </a:p>
          </p:txBody>
        </p:sp>
        <p:sp>
          <p:nvSpPr>
            <p:cNvPr id="816" name="Google Shape;816;p95"/>
            <p:cNvSpPr/>
            <p:nvPr/>
          </p:nvSpPr>
          <p:spPr>
            <a:xfrm>
              <a:off x="280988" y="3021423"/>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2. Created an Action on Google</a:t>
              </a:r>
              <a:endParaRPr i="0" sz="1800" u="none" cap="none" strike="noStrike">
                <a:solidFill>
                  <a:srgbClr val="FFFFFF"/>
                </a:solidFill>
                <a:latin typeface="Open Sans Light"/>
                <a:ea typeface="Open Sans Light"/>
                <a:cs typeface="Open Sans Light"/>
                <a:sym typeface="Open Sans Light"/>
              </a:endParaRPr>
            </a:p>
          </p:txBody>
        </p:sp>
      </p:grpSp>
      <p:sp>
        <p:nvSpPr>
          <p:cNvPr id="817" name="Google Shape;817;p95"/>
          <p:cNvSpPr/>
          <p:nvPr/>
        </p:nvSpPr>
        <p:spPr>
          <a:xfrm>
            <a:off x="438250" y="2060548"/>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1</a:t>
            </a:r>
            <a:r>
              <a:rPr lang="en" sz="1800">
                <a:solidFill>
                  <a:srgbClr val="FFFFFF"/>
                </a:solidFill>
                <a:latin typeface="Open Sans Light"/>
                <a:ea typeface="Open Sans Light"/>
                <a:cs typeface="Open Sans Light"/>
                <a:sym typeface="Open Sans Light"/>
              </a:rPr>
              <a:t>. Created a GCP Account</a:t>
            </a:r>
            <a:endParaRPr i="0" sz="1800" u="none" cap="none" strike="noStrike">
              <a:solidFill>
                <a:srgbClr val="FFFFFF"/>
              </a:solidFill>
              <a:latin typeface="Open Sans Light"/>
              <a:ea typeface="Open Sans Light"/>
              <a:cs typeface="Open Sans Light"/>
              <a:sym typeface="Open Sans Light"/>
            </a:endParaRPr>
          </a:p>
        </p:txBody>
      </p:sp>
      <p:grpSp>
        <p:nvGrpSpPr>
          <p:cNvPr id="818" name="Google Shape;818;p95"/>
          <p:cNvGrpSpPr/>
          <p:nvPr/>
        </p:nvGrpSpPr>
        <p:grpSpPr>
          <a:xfrm>
            <a:off x="4857025" y="1636446"/>
            <a:ext cx="3848718" cy="4734627"/>
            <a:chOff x="280988" y="1749996"/>
            <a:chExt cx="3848718" cy="4734627"/>
          </a:xfrm>
        </p:grpSpPr>
        <p:sp>
          <p:nvSpPr>
            <p:cNvPr id="819" name="Google Shape;819;p95"/>
            <p:cNvSpPr/>
            <p:nvPr/>
          </p:nvSpPr>
          <p:spPr>
            <a:xfrm>
              <a:off x="281006" y="1749996"/>
              <a:ext cx="3848700" cy="405600"/>
            </a:xfrm>
            <a:prstGeom prst="rect">
              <a:avLst/>
            </a:prstGeom>
            <a:solidFill>
              <a:srgbClr val="292929"/>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Font typeface="Helvetica Neue Light"/>
                <a:buNone/>
              </a:pPr>
              <a:r>
                <a:rPr b="1" lang="en" sz="1800">
                  <a:solidFill>
                    <a:srgbClr val="FFD966"/>
                  </a:solidFill>
                  <a:latin typeface="Open Sans"/>
                  <a:ea typeface="Open Sans"/>
                  <a:cs typeface="Open Sans"/>
                  <a:sym typeface="Open Sans"/>
                </a:rPr>
                <a:t>What It Does for the Action</a:t>
              </a:r>
              <a:endParaRPr b="1" i="0" sz="1800" u="none" cap="none" strike="noStrike">
                <a:solidFill>
                  <a:srgbClr val="FFD966"/>
                </a:solidFill>
                <a:latin typeface="Open Sans"/>
                <a:ea typeface="Open Sans"/>
                <a:cs typeface="Open Sans"/>
                <a:sym typeface="Open Sans"/>
              </a:endParaRPr>
            </a:p>
          </p:txBody>
        </p:sp>
        <p:sp>
          <p:nvSpPr>
            <p:cNvPr id="820" name="Google Shape;820;p95"/>
            <p:cNvSpPr/>
            <p:nvPr/>
          </p:nvSpPr>
          <p:spPr>
            <a:xfrm>
              <a:off x="280988" y="4751773"/>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4. This enables us to use the Twitter API</a:t>
              </a:r>
              <a:endParaRPr i="0" sz="1800" u="none" cap="none" strike="noStrike">
                <a:solidFill>
                  <a:srgbClr val="FFFFFF"/>
                </a:solidFill>
                <a:latin typeface="Open Sans Light"/>
                <a:ea typeface="Open Sans Light"/>
                <a:cs typeface="Open Sans Light"/>
                <a:sym typeface="Open Sans Light"/>
              </a:endParaRPr>
            </a:p>
          </p:txBody>
        </p:sp>
        <p:sp>
          <p:nvSpPr>
            <p:cNvPr id="821" name="Google Shape;821;p95"/>
            <p:cNvSpPr/>
            <p:nvPr/>
          </p:nvSpPr>
          <p:spPr>
            <a:xfrm>
              <a:off x="280988" y="5618823"/>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5. This lets our Action communicate with the Twitter API</a:t>
              </a:r>
              <a:endParaRPr i="0" sz="1800" u="none" cap="none" strike="noStrike">
                <a:solidFill>
                  <a:srgbClr val="FFFFFF"/>
                </a:solidFill>
                <a:latin typeface="Open Sans Light"/>
                <a:ea typeface="Open Sans Light"/>
                <a:cs typeface="Open Sans Light"/>
                <a:sym typeface="Open Sans Light"/>
              </a:endParaRPr>
            </a:p>
          </p:txBody>
        </p:sp>
        <p:sp>
          <p:nvSpPr>
            <p:cNvPr id="822" name="Google Shape;822;p95"/>
            <p:cNvSpPr/>
            <p:nvPr/>
          </p:nvSpPr>
          <p:spPr>
            <a:xfrm>
              <a:off x="281000" y="3887223"/>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600">
                  <a:solidFill>
                    <a:srgbClr val="FFFFFF"/>
                  </a:solidFill>
                  <a:latin typeface="Open Sans Light"/>
                  <a:ea typeface="Open Sans Light"/>
                  <a:cs typeface="Open Sans Light"/>
                  <a:sym typeface="Open Sans Light"/>
                </a:rPr>
                <a:t>3. Allowed us to configure conversational interactions for our Action</a:t>
              </a:r>
              <a:endParaRPr i="0" sz="1600" u="none" cap="none" strike="noStrike">
                <a:solidFill>
                  <a:srgbClr val="FFFFFF"/>
                </a:solidFill>
                <a:latin typeface="Open Sans Light"/>
                <a:ea typeface="Open Sans Light"/>
                <a:cs typeface="Open Sans Light"/>
                <a:sym typeface="Open Sans Light"/>
              </a:endParaRPr>
            </a:p>
          </p:txBody>
        </p:sp>
        <p:sp>
          <p:nvSpPr>
            <p:cNvPr id="823" name="Google Shape;823;p95"/>
            <p:cNvSpPr/>
            <p:nvPr/>
          </p:nvSpPr>
          <p:spPr>
            <a:xfrm>
              <a:off x="280988" y="3021423"/>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2. Allows us to create an Action for Google Assistant</a:t>
              </a:r>
              <a:endParaRPr i="0" sz="1800" u="none" cap="none" strike="noStrike">
                <a:solidFill>
                  <a:srgbClr val="FFFFFF"/>
                </a:solidFill>
                <a:latin typeface="Open Sans Light"/>
                <a:ea typeface="Open Sans Light"/>
                <a:cs typeface="Open Sans Light"/>
                <a:sym typeface="Open Sans Light"/>
              </a:endParaRPr>
            </a:p>
          </p:txBody>
        </p:sp>
      </p:grpSp>
      <p:sp>
        <p:nvSpPr>
          <p:cNvPr id="824" name="Google Shape;824;p95"/>
          <p:cNvSpPr/>
          <p:nvPr/>
        </p:nvSpPr>
        <p:spPr>
          <a:xfrm>
            <a:off x="4857025" y="2060548"/>
            <a:ext cx="3848700" cy="865800"/>
          </a:xfrm>
          <a:prstGeom prst="rect">
            <a:avLst/>
          </a:prstGeom>
          <a:solidFill>
            <a:srgbClr val="5EA5E5"/>
          </a:solidFill>
          <a:ln cap="flat" cmpd="sng" w="25400">
            <a:solidFill>
              <a:srgbClr val="353535"/>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l">
              <a:lnSpc>
                <a:spcPct val="100000"/>
              </a:lnSpc>
              <a:spcBef>
                <a:spcPts val="0"/>
              </a:spcBef>
              <a:spcAft>
                <a:spcPts val="0"/>
              </a:spcAft>
              <a:buClr>
                <a:srgbClr val="FFFFFF"/>
              </a:buClr>
              <a:buFont typeface="Helvetica Neue Light"/>
              <a:buNone/>
            </a:pPr>
            <a:r>
              <a:rPr lang="en" sz="1800">
                <a:solidFill>
                  <a:srgbClr val="FFFFFF"/>
                </a:solidFill>
                <a:latin typeface="Open Sans Light"/>
                <a:ea typeface="Open Sans Light"/>
                <a:cs typeface="Open Sans Light"/>
                <a:sym typeface="Open Sans Light"/>
              </a:rPr>
              <a:t>1. This hosts your project</a:t>
            </a:r>
            <a:endParaRPr i="0" sz="1800" u="none" cap="none" strike="noStrike">
              <a:solidFill>
                <a:srgbClr val="FFFFFF"/>
              </a:solidFill>
              <a:latin typeface="Open Sans Light"/>
              <a:ea typeface="Open Sans Light"/>
              <a:cs typeface="Open Sans Light"/>
              <a:sym typeface="Open Sans Light"/>
            </a:endParaRPr>
          </a:p>
        </p:txBody>
      </p:sp>
      <p:sp>
        <p:nvSpPr>
          <p:cNvPr id="825" name="Google Shape;825;p95"/>
          <p:cNvSpPr/>
          <p:nvPr/>
        </p:nvSpPr>
        <p:spPr>
          <a:xfrm>
            <a:off x="4474650" y="2358000"/>
            <a:ext cx="194700" cy="270900"/>
          </a:xfrm>
          <a:prstGeom prst="chevron">
            <a:avLst>
              <a:gd fmla="val 50000" name="adj"/>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95"/>
          <p:cNvSpPr/>
          <p:nvPr/>
        </p:nvSpPr>
        <p:spPr>
          <a:xfrm>
            <a:off x="4474650" y="3211150"/>
            <a:ext cx="194700" cy="270900"/>
          </a:xfrm>
          <a:prstGeom prst="chevron">
            <a:avLst>
              <a:gd fmla="val 50000" name="adj"/>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95"/>
          <p:cNvSpPr/>
          <p:nvPr/>
        </p:nvSpPr>
        <p:spPr>
          <a:xfrm>
            <a:off x="4474650" y="4064300"/>
            <a:ext cx="194700" cy="270900"/>
          </a:xfrm>
          <a:prstGeom prst="chevron">
            <a:avLst>
              <a:gd fmla="val 50000" name="adj"/>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95"/>
          <p:cNvSpPr/>
          <p:nvPr/>
        </p:nvSpPr>
        <p:spPr>
          <a:xfrm>
            <a:off x="4474650" y="4917450"/>
            <a:ext cx="194700" cy="270900"/>
          </a:xfrm>
          <a:prstGeom prst="chevron">
            <a:avLst>
              <a:gd fmla="val 50000" name="adj"/>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95"/>
          <p:cNvSpPr/>
          <p:nvPr/>
        </p:nvSpPr>
        <p:spPr>
          <a:xfrm>
            <a:off x="4474650" y="5770600"/>
            <a:ext cx="194700" cy="270900"/>
          </a:xfrm>
          <a:prstGeom prst="chevron">
            <a:avLst>
              <a:gd fmla="val 50000" name="adj"/>
            </a:avLst>
          </a:prstGeom>
          <a:solidFill>
            <a:srgbClr val="5EA5E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3" name="Shape 833"/>
        <p:cNvGrpSpPr/>
        <p:nvPr/>
      </p:nvGrpSpPr>
      <p:grpSpPr>
        <a:xfrm>
          <a:off x="0" y="0"/>
          <a:ext cx="0" cy="0"/>
          <a:chOff x="0" y="0"/>
          <a:chExt cx="0" cy="0"/>
        </a:xfrm>
      </p:grpSpPr>
      <p:sp>
        <p:nvSpPr>
          <p:cNvPr id="834" name="Google Shape;834;p96"/>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Okay, now that you have reviewed all the steps we've taken so far, let's finish reviewing this code! </a:t>
            </a:r>
            <a:endParaRPr b="1" sz="3000">
              <a:solidFill>
                <a:schemeClr val="lt1"/>
              </a:solidFill>
              <a:latin typeface="Open Sans"/>
              <a:ea typeface="Open Sans"/>
              <a:cs typeface="Open Sans"/>
              <a:sym typeface="Open Sans"/>
            </a:endParaRPr>
          </a:p>
        </p:txBody>
      </p:sp>
      <p:sp>
        <p:nvSpPr>
          <p:cNvPr id="835" name="Google Shape;835;p96"/>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9" name="Shape 839"/>
        <p:cNvGrpSpPr/>
        <p:nvPr/>
      </p:nvGrpSpPr>
      <p:grpSpPr>
        <a:xfrm>
          <a:off x="0" y="0"/>
          <a:ext cx="0" cy="0"/>
          <a:chOff x="0" y="0"/>
          <a:chExt cx="0" cy="0"/>
        </a:xfrm>
      </p:grpSpPr>
      <p:pic>
        <p:nvPicPr>
          <p:cNvPr id="840" name="Google Shape;840;p97"/>
          <p:cNvPicPr preferRelativeResize="0"/>
          <p:nvPr/>
        </p:nvPicPr>
        <p:blipFill>
          <a:blip r:embed="rId3">
            <a:alphaModFix/>
          </a:blip>
          <a:stretch>
            <a:fillRect/>
          </a:stretch>
        </p:blipFill>
        <p:spPr>
          <a:xfrm>
            <a:off x="152400" y="2248425"/>
            <a:ext cx="8839198" cy="1754409"/>
          </a:xfrm>
          <a:prstGeom prst="rect">
            <a:avLst/>
          </a:prstGeom>
          <a:noFill/>
          <a:ln cap="flat" cmpd="sng" w="19050">
            <a:solidFill>
              <a:srgbClr val="000000"/>
            </a:solidFill>
            <a:prstDash val="solid"/>
            <a:round/>
            <a:headEnd len="sm" w="sm" type="none"/>
            <a:tailEnd len="sm" w="sm" type="none"/>
          </a:ln>
        </p:spPr>
      </p:pic>
      <p:sp>
        <p:nvSpPr>
          <p:cNvPr id="841" name="Google Shape;841;p97"/>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sp>
        <p:nvSpPr>
          <p:cNvPr id="842" name="Google Shape;842;p97"/>
          <p:cNvSpPr txBox="1"/>
          <p:nvPr/>
        </p:nvSpPr>
        <p:spPr>
          <a:xfrm>
            <a:off x="242850" y="4410400"/>
            <a:ext cx="8658300" cy="224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Open Sans"/>
                <a:ea typeface="Open Sans"/>
                <a:cs typeface="Open Sans"/>
                <a:sym typeface="Open Sans"/>
              </a:rPr>
              <a:t>Lines 43-50 </a:t>
            </a:r>
            <a:r>
              <a:rPr lang="en" sz="1800">
                <a:latin typeface="Open Sans"/>
                <a:ea typeface="Open Sans"/>
                <a:cs typeface="Open Sans"/>
                <a:sym typeface="Open Sans"/>
              </a:rPr>
              <a:t>define a helper function that removes all retweets from the search results and saves them to an array. We used this function earlier.</a:t>
            </a:r>
            <a:endParaRPr sz="1800">
              <a:latin typeface="Open Sans"/>
              <a:ea typeface="Open Sans"/>
              <a:cs typeface="Open Sans"/>
              <a:sym typeface="Open Sans"/>
            </a:endParaRPr>
          </a:p>
        </p:txBody>
      </p:sp>
      <p:sp>
        <p:nvSpPr>
          <p:cNvPr id="843" name="Google Shape;843;p97"/>
          <p:cNvSpPr/>
          <p:nvPr/>
        </p:nvSpPr>
        <p:spPr>
          <a:xfrm rot="5400000">
            <a:off x="4276500" y="95452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97"/>
          <p:cNvSpPr txBox="1"/>
          <p:nvPr/>
        </p:nvSpPr>
        <p:spPr>
          <a:xfrm>
            <a:off x="3538800" y="17250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8" name="Shape 848"/>
        <p:cNvGrpSpPr/>
        <p:nvPr/>
      </p:nvGrpSpPr>
      <p:grpSpPr>
        <a:xfrm>
          <a:off x="0" y="0"/>
          <a:ext cx="0" cy="0"/>
          <a:chOff x="0" y="0"/>
          <a:chExt cx="0" cy="0"/>
        </a:xfrm>
      </p:grpSpPr>
      <p:pic>
        <p:nvPicPr>
          <p:cNvPr id="849" name="Google Shape;849;p98"/>
          <p:cNvPicPr preferRelativeResize="0"/>
          <p:nvPr/>
        </p:nvPicPr>
        <p:blipFill>
          <a:blip r:embed="rId3">
            <a:alphaModFix/>
          </a:blip>
          <a:stretch>
            <a:fillRect/>
          </a:stretch>
        </p:blipFill>
        <p:spPr>
          <a:xfrm>
            <a:off x="152400" y="2229850"/>
            <a:ext cx="8839198" cy="1797985"/>
          </a:xfrm>
          <a:prstGeom prst="rect">
            <a:avLst/>
          </a:prstGeom>
          <a:noFill/>
          <a:ln cap="flat" cmpd="sng" w="19050">
            <a:solidFill>
              <a:srgbClr val="000000"/>
            </a:solidFill>
            <a:prstDash val="solid"/>
            <a:round/>
            <a:headEnd len="sm" w="sm" type="none"/>
            <a:tailEnd len="sm" w="sm" type="none"/>
          </a:ln>
        </p:spPr>
      </p:pic>
      <p:sp>
        <p:nvSpPr>
          <p:cNvPr id="850" name="Google Shape;850;p98"/>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sp>
        <p:nvSpPr>
          <p:cNvPr id="851" name="Google Shape;851;p98"/>
          <p:cNvSpPr txBox="1"/>
          <p:nvPr/>
        </p:nvSpPr>
        <p:spPr>
          <a:xfrm>
            <a:off x="333300" y="4390250"/>
            <a:ext cx="8477400" cy="22461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Open Sans"/>
                <a:ea typeface="Open Sans"/>
                <a:cs typeface="Open Sans"/>
                <a:sym typeface="Open Sans"/>
              </a:rPr>
              <a:t>Lines 58-64 </a:t>
            </a:r>
            <a:r>
              <a:rPr lang="en" sz="1800">
                <a:latin typeface="Open Sans"/>
                <a:ea typeface="Open Sans"/>
                <a:cs typeface="Open Sans"/>
                <a:sym typeface="Open Sans"/>
              </a:rPr>
              <a:t>define a helper function that extracts all the tweets from the API response and saves them to an array. </a:t>
            </a:r>
            <a:endParaRPr sz="1800">
              <a:latin typeface="Open Sans"/>
              <a:ea typeface="Open Sans"/>
              <a:cs typeface="Open Sans"/>
              <a:sym typeface="Open Sans"/>
            </a:endParaRPr>
          </a:p>
        </p:txBody>
      </p:sp>
      <p:sp>
        <p:nvSpPr>
          <p:cNvPr id="852" name="Google Shape;852;p98"/>
          <p:cNvSpPr/>
          <p:nvPr/>
        </p:nvSpPr>
        <p:spPr>
          <a:xfrm rot="5400000">
            <a:off x="4276500" y="95452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8"/>
          <p:cNvSpPr txBox="1"/>
          <p:nvPr/>
        </p:nvSpPr>
        <p:spPr>
          <a:xfrm>
            <a:off x="3538800" y="17250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57" name="Shape 857"/>
        <p:cNvGrpSpPr/>
        <p:nvPr/>
      </p:nvGrpSpPr>
      <p:grpSpPr>
        <a:xfrm>
          <a:off x="0" y="0"/>
          <a:ext cx="0" cy="0"/>
          <a:chOff x="0" y="0"/>
          <a:chExt cx="0" cy="0"/>
        </a:xfrm>
      </p:grpSpPr>
      <p:pic>
        <p:nvPicPr>
          <p:cNvPr id="858" name="Google Shape;858;p99"/>
          <p:cNvPicPr preferRelativeResize="0"/>
          <p:nvPr/>
        </p:nvPicPr>
        <p:blipFill>
          <a:blip r:embed="rId3">
            <a:alphaModFix/>
          </a:blip>
          <a:stretch>
            <a:fillRect/>
          </a:stretch>
        </p:blipFill>
        <p:spPr>
          <a:xfrm>
            <a:off x="1105207" y="2115850"/>
            <a:ext cx="6933586" cy="1913225"/>
          </a:xfrm>
          <a:prstGeom prst="rect">
            <a:avLst/>
          </a:prstGeom>
          <a:noFill/>
          <a:ln cap="flat" cmpd="sng" w="19050">
            <a:solidFill>
              <a:srgbClr val="000000"/>
            </a:solidFill>
            <a:prstDash val="solid"/>
            <a:round/>
            <a:headEnd len="sm" w="sm" type="none"/>
            <a:tailEnd len="sm" w="sm" type="none"/>
          </a:ln>
        </p:spPr>
      </p:pic>
      <p:sp>
        <p:nvSpPr>
          <p:cNvPr id="859" name="Google Shape;859;p99"/>
          <p:cNvSpPr txBox="1"/>
          <p:nvPr/>
        </p:nvSpPr>
        <p:spPr>
          <a:xfrm>
            <a:off x="118200" y="4205725"/>
            <a:ext cx="8907600" cy="2430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Open Sans"/>
                <a:ea typeface="Open Sans"/>
                <a:cs typeface="Open Sans"/>
                <a:sym typeface="Open Sans"/>
              </a:rPr>
              <a:t>Line 67 </a:t>
            </a:r>
            <a:r>
              <a:rPr lang="en" sz="1800">
                <a:latin typeface="Open Sans"/>
                <a:ea typeface="Open Sans"/>
                <a:cs typeface="Open Sans"/>
                <a:sym typeface="Open Sans"/>
              </a:rPr>
              <a:t>calls the intent method on our app. It passes the name of the intent we created - Sentiment - and two params. </a:t>
            </a:r>
            <a:endParaRPr sz="1800">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chemeClr val="dk1"/>
                </a:solidFill>
                <a:latin typeface="Open Sans"/>
                <a:ea typeface="Open Sans"/>
                <a:cs typeface="Open Sans"/>
                <a:sym typeface="Open Sans"/>
              </a:rPr>
              <a:t>Lines 68 </a:t>
            </a:r>
            <a:r>
              <a:rPr lang="en" sz="1800">
                <a:solidFill>
                  <a:schemeClr val="dk1"/>
                </a:solidFill>
                <a:latin typeface="Open Sans"/>
                <a:ea typeface="Open Sans"/>
                <a:cs typeface="Open Sans"/>
                <a:sym typeface="Open Sans"/>
              </a:rPr>
              <a:t>sets the input equal to params.any (remember when we set up @any?)</a:t>
            </a:r>
            <a:endParaRPr sz="18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Clr>
                <a:schemeClr val="dk1"/>
              </a:buClr>
              <a:buSzPts val="1100"/>
              <a:buFont typeface="Arial"/>
              <a:buNone/>
            </a:pPr>
            <a:r>
              <a:rPr b="1" lang="en" sz="1800">
                <a:solidFill>
                  <a:schemeClr val="dk1"/>
                </a:solidFill>
                <a:latin typeface="Open Sans"/>
                <a:ea typeface="Open Sans"/>
                <a:cs typeface="Open Sans"/>
                <a:sym typeface="Open Sans"/>
              </a:rPr>
              <a:t>Lines 70-77 </a:t>
            </a:r>
            <a:r>
              <a:rPr lang="en" sz="1800">
                <a:solidFill>
                  <a:schemeClr val="dk1"/>
                </a:solidFill>
                <a:latin typeface="Open Sans"/>
                <a:ea typeface="Open Sans"/>
                <a:cs typeface="Open Sans"/>
                <a:sym typeface="Open Sans"/>
              </a:rPr>
              <a:t>make a request to the Twitter API using what the user said to our Action and our API credentials. </a:t>
            </a:r>
            <a:endParaRPr sz="1800">
              <a:latin typeface="Open Sans"/>
              <a:ea typeface="Open Sans"/>
              <a:cs typeface="Open Sans"/>
              <a:sym typeface="Open Sans"/>
            </a:endParaRPr>
          </a:p>
        </p:txBody>
      </p:sp>
      <p:sp>
        <p:nvSpPr>
          <p:cNvPr id="860" name="Google Shape;860;p99"/>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sp>
        <p:nvSpPr>
          <p:cNvPr id="861" name="Google Shape;861;p99"/>
          <p:cNvSpPr/>
          <p:nvPr/>
        </p:nvSpPr>
        <p:spPr>
          <a:xfrm rot="5400000">
            <a:off x="4276500" y="80212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99"/>
          <p:cNvSpPr txBox="1"/>
          <p:nvPr/>
        </p:nvSpPr>
        <p:spPr>
          <a:xfrm>
            <a:off x="3538800" y="15726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6" name="Shape 866"/>
        <p:cNvGrpSpPr/>
        <p:nvPr/>
      </p:nvGrpSpPr>
      <p:grpSpPr>
        <a:xfrm>
          <a:off x="0" y="0"/>
          <a:ext cx="0" cy="0"/>
          <a:chOff x="0" y="0"/>
          <a:chExt cx="0" cy="0"/>
        </a:xfrm>
      </p:grpSpPr>
      <p:pic>
        <p:nvPicPr>
          <p:cNvPr id="867" name="Google Shape;867;p100"/>
          <p:cNvPicPr preferRelativeResize="0"/>
          <p:nvPr/>
        </p:nvPicPr>
        <p:blipFill>
          <a:blip r:embed="rId3">
            <a:alphaModFix/>
          </a:blip>
          <a:stretch>
            <a:fillRect/>
          </a:stretch>
        </p:blipFill>
        <p:spPr>
          <a:xfrm>
            <a:off x="152400" y="2328675"/>
            <a:ext cx="8839199" cy="815142"/>
          </a:xfrm>
          <a:prstGeom prst="rect">
            <a:avLst/>
          </a:prstGeom>
          <a:noFill/>
          <a:ln cap="flat" cmpd="sng" w="19050">
            <a:solidFill>
              <a:srgbClr val="000000"/>
            </a:solidFill>
            <a:prstDash val="solid"/>
            <a:round/>
            <a:headEnd len="sm" w="sm" type="none"/>
            <a:tailEnd len="sm" w="sm" type="none"/>
          </a:ln>
        </p:spPr>
      </p:pic>
      <p:sp>
        <p:nvSpPr>
          <p:cNvPr id="868" name="Google Shape;868;p100"/>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sp>
        <p:nvSpPr>
          <p:cNvPr id="869" name="Google Shape;869;p100"/>
          <p:cNvSpPr txBox="1"/>
          <p:nvPr/>
        </p:nvSpPr>
        <p:spPr>
          <a:xfrm>
            <a:off x="333375" y="3552050"/>
            <a:ext cx="8477400" cy="22461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800">
                <a:latin typeface="Open Sans"/>
                <a:ea typeface="Open Sans"/>
                <a:cs typeface="Open Sans"/>
                <a:sym typeface="Open Sans"/>
              </a:rPr>
              <a:t>Line 80 </a:t>
            </a:r>
            <a:r>
              <a:rPr lang="en" sz="1800">
                <a:latin typeface="Open Sans"/>
                <a:ea typeface="Open Sans"/>
                <a:cs typeface="Open Sans"/>
                <a:sym typeface="Open Sans"/>
              </a:rPr>
              <a:t>makes the request and returns the response. </a:t>
            </a:r>
            <a:endParaRPr sz="1800">
              <a:latin typeface="Open Sans"/>
              <a:ea typeface="Open Sans"/>
              <a:cs typeface="Open Sans"/>
              <a:sym typeface="Open Sans"/>
            </a:endParaRPr>
          </a:p>
          <a:p>
            <a:pPr indent="0" lvl="0" marL="0" rtl="0" algn="l">
              <a:lnSpc>
                <a:spcPct val="115000"/>
              </a:lnSpc>
              <a:spcBef>
                <a:spcPts val="1000"/>
              </a:spcBef>
              <a:spcAft>
                <a:spcPts val="1000"/>
              </a:spcAft>
              <a:buNone/>
            </a:pPr>
            <a:r>
              <a:rPr b="1" lang="en" sz="1800">
                <a:solidFill>
                  <a:schemeClr val="dk1"/>
                </a:solidFill>
                <a:latin typeface="Open Sans"/>
                <a:ea typeface="Open Sans"/>
                <a:cs typeface="Open Sans"/>
                <a:sym typeface="Open Sans"/>
              </a:rPr>
              <a:t>Line 82 </a:t>
            </a:r>
            <a:r>
              <a:rPr lang="en" sz="1800">
                <a:solidFill>
                  <a:schemeClr val="dk1"/>
                </a:solidFill>
                <a:latin typeface="Open Sans"/>
                <a:ea typeface="Open Sans"/>
                <a:cs typeface="Open Sans"/>
                <a:sym typeface="Open Sans"/>
              </a:rPr>
              <a:t>removes all the retweets from the response from Twitter. This means we're only getting each tweet one time. </a:t>
            </a:r>
            <a:endParaRPr sz="1800">
              <a:latin typeface="Open Sans"/>
              <a:ea typeface="Open Sans"/>
              <a:cs typeface="Open Sans"/>
              <a:sym typeface="Open Sans"/>
            </a:endParaRPr>
          </a:p>
        </p:txBody>
      </p:sp>
      <p:sp>
        <p:nvSpPr>
          <p:cNvPr id="870" name="Google Shape;870;p100"/>
          <p:cNvSpPr/>
          <p:nvPr/>
        </p:nvSpPr>
        <p:spPr>
          <a:xfrm rot="5400000">
            <a:off x="4276500" y="103072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00"/>
          <p:cNvSpPr txBox="1"/>
          <p:nvPr/>
        </p:nvSpPr>
        <p:spPr>
          <a:xfrm>
            <a:off x="3538800" y="180120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5" name="Shape 875"/>
        <p:cNvGrpSpPr/>
        <p:nvPr/>
      </p:nvGrpSpPr>
      <p:grpSpPr>
        <a:xfrm>
          <a:off x="0" y="0"/>
          <a:ext cx="0" cy="0"/>
          <a:chOff x="0" y="0"/>
          <a:chExt cx="0" cy="0"/>
        </a:xfrm>
      </p:grpSpPr>
      <p:pic>
        <p:nvPicPr>
          <p:cNvPr id="876" name="Google Shape;876;p101"/>
          <p:cNvPicPr preferRelativeResize="0"/>
          <p:nvPr/>
        </p:nvPicPr>
        <p:blipFill>
          <a:blip r:embed="rId3">
            <a:alphaModFix/>
          </a:blip>
          <a:stretch>
            <a:fillRect/>
          </a:stretch>
        </p:blipFill>
        <p:spPr>
          <a:xfrm>
            <a:off x="696763" y="2121763"/>
            <a:ext cx="7750468" cy="3082412"/>
          </a:xfrm>
          <a:prstGeom prst="rect">
            <a:avLst/>
          </a:prstGeom>
          <a:noFill/>
          <a:ln cap="flat" cmpd="sng" w="19050">
            <a:solidFill>
              <a:srgbClr val="000000"/>
            </a:solidFill>
            <a:prstDash val="solid"/>
            <a:round/>
            <a:headEnd len="sm" w="sm" type="none"/>
            <a:tailEnd len="sm" w="sm" type="none"/>
          </a:ln>
        </p:spPr>
      </p:pic>
      <p:sp>
        <p:nvSpPr>
          <p:cNvPr id="877" name="Google Shape;877;p101"/>
          <p:cNvSpPr txBox="1"/>
          <p:nvPr/>
        </p:nvSpPr>
        <p:spPr>
          <a:xfrm>
            <a:off x="333375" y="5410500"/>
            <a:ext cx="8477400" cy="130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1000"/>
              </a:spcAft>
              <a:buNone/>
            </a:pPr>
            <a:r>
              <a:rPr b="1" lang="en" sz="1800">
                <a:latin typeface="Open Sans"/>
                <a:ea typeface="Open Sans"/>
                <a:cs typeface="Open Sans"/>
                <a:sym typeface="Open Sans"/>
              </a:rPr>
              <a:t>Lines 85-89 </a:t>
            </a:r>
            <a:r>
              <a:rPr lang="en" sz="1800">
                <a:latin typeface="Open Sans"/>
                <a:ea typeface="Open Sans"/>
                <a:cs typeface="Open Sans"/>
                <a:sym typeface="Open Sans"/>
              </a:rPr>
              <a:t>submits the response from Twitter to the Natural Language Processing API. </a:t>
            </a:r>
            <a:endParaRPr sz="1800">
              <a:latin typeface="Open Sans"/>
              <a:ea typeface="Open Sans"/>
              <a:cs typeface="Open Sans"/>
              <a:sym typeface="Open Sans"/>
            </a:endParaRPr>
          </a:p>
        </p:txBody>
      </p:sp>
      <p:sp>
        <p:nvSpPr>
          <p:cNvPr id="878" name="Google Shape;878;p101"/>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sp>
        <p:nvSpPr>
          <p:cNvPr id="879" name="Google Shape;879;p101"/>
          <p:cNvSpPr/>
          <p:nvPr/>
        </p:nvSpPr>
        <p:spPr>
          <a:xfrm rot="5400000">
            <a:off x="4276500" y="77787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01"/>
          <p:cNvSpPr txBox="1"/>
          <p:nvPr/>
        </p:nvSpPr>
        <p:spPr>
          <a:xfrm>
            <a:off x="3538800" y="154835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4" name="Shape 884"/>
        <p:cNvGrpSpPr/>
        <p:nvPr/>
      </p:nvGrpSpPr>
      <p:grpSpPr>
        <a:xfrm>
          <a:off x="0" y="0"/>
          <a:ext cx="0" cy="0"/>
          <a:chOff x="0" y="0"/>
          <a:chExt cx="0" cy="0"/>
        </a:xfrm>
      </p:grpSpPr>
      <p:sp>
        <p:nvSpPr>
          <p:cNvPr id="885" name="Google Shape;885;p102"/>
          <p:cNvSpPr txBox="1"/>
          <p:nvPr/>
        </p:nvSpPr>
        <p:spPr>
          <a:xfrm>
            <a:off x="141750" y="5410500"/>
            <a:ext cx="8860500" cy="130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Open Sans"/>
                <a:ea typeface="Open Sans"/>
                <a:cs typeface="Open Sans"/>
                <a:sym typeface="Open Sans"/>
              </a:rPr>
              <a:t>Line 90</a:t>
            </a:r>
            <a:r>
              <a:rPr b="1" lang="en" sz="1800">
                <a:latin typeface="Open Sans"/>
                <a:ea typeface="Open Sans"/>
                <a:cs typeface="Open Sans"/>
                <a:sym typeface="Open Sans"/>
              </a:rPr>
              <a:t> </a:t>
            </a:r>
            <a:r>
              <a:rPr lang="en" sz="1800">
                <a:solidFill>
                  <a:schemeClr val="dk1"/>
                </a:solidFill>
                <a:latin typeface="Open Sans"/>
                <a:ea typeface="Open Sans"/>
                <a:cs typeface="Open Sans"/>
                <a:sym typeface="Open Sans"/>
              </a:rPr>
              <a:t>The NLP returns a sentiment score (results), which we save to a variable. </a:t>
            </a:r>
            <a:endParaRPr sz="1800">
              <a:solidFill>
                <a:schemeClr val="dk1"/>
              </a:solidFill>
              <a:latin typeface="Open Sans"/>
              <a:ea typeface="Open Sans"/>
              <a:cs typeface="Open Sans"/>
              <a:sym typeface="Open Sans"/>
            </a:endParaRPr>
          </a:p>
          <a:p>
            <a:pPr indent="0" lvl="0" marL="0" rtl="0" algn="l">
              <a:lnSpc>
                <a:spcPct val="115000"/>
              </a:lnSpc>
              <a:spcBef>
                <a:spcPts val="1000"/>
              </a:spcBef>
              <a:spcAft>
                <a:spcPts val="1000"/>
              </a:spcAft>
              <a:buNone/>
            </a:pPr>
            <a:r>
              <a:t/>
            </a:r>
            <a:endParaRPr sz="1800">
              <a:latin typeface="Open Sans"/>
              <a:ea typeface="Open Sans"/>
              <a:cs typeface="Open Sans"/>
              <a:sym typeface="Open Sans"/>
            </a:endParaRPr>
          </a:p>
        </p:txBody>
      </p:sp>
      <p:sp>
        <p:nvSpPr>
          <p:cNvPr id="886" name="Google Shape;886;p102"/>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pic>
        <p:nvPicPr>
          <p:cNvPr id="887" name="Google Shape;887;p102"/>
          <p:cNvPicPr preferRelativeResize="0"/>
          <p:nvPr/>
        </p:nvPicPr>
        <p:blipFill>
          <a:blip r:embed="rId3">
            <a:alphaModFix/>
          </a:blip>
          <a:stretch>
            <a:fillRect/>
          </a:stretch>
        </p:blipFill>
        <p:spPr>
          <a:xfrm>
            <a:off x="696763" y="2121763"/>
            <a:ext cx="7750468" cy="3082412"/>
          </a:xfrm>
          <a:prstGeom prst="rect">
            <a:avLst/>
          </a:prstGeom>
          <a:noFill/>
          <a:ln cap="flat" cmpd="sng" w="19050">
            <a:solidFill>
              <a:srgbClr val="000000"/>
            </a:solidFill>
            <a:prstDash val="solid"/>
            <a:round/>
            <a:headEnd len="sm" w="sm" type="none"/>
            <a:tailEnd len="sm" w="sm" type="none"/>
          </a:ln>
        </p:spPr>
      </p:pic>
      <p:sp>
        <p:nvSpPr>
          <p:cNvPr id="888" name="Google Shape;888;p102"/>
          <p:cNvSpPr/>
          <p:nvPr/>
        </p:nvSpPr>
        <p:spPr>
          <a:xfrm rot="5400000">
            <a:off x="4276500" y="77787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2"/>
          <p:cNvSpPr txBox="1"/>
          <p:nvPr/>
        </p:nvSpPr>
        <p:spPr>
          <a:xfrm>
            <a:off x="3538800" y="154835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0" name="Shape 180"/>
        <p:cNvGrpSpPr/>
        <p:nvPr/>
      </p:nvGrpSpPr>
      <p:grpSpPr>
        <a:xfrm>
          <a:off x="0" y="0"/>
          <a:ext cx="0" cy="0"/>
          <a:chOff x="0" y="0"/>
          <a:chExt cx="0" cy="0"/>
        </a:xfrm>
      </p:grpSpPr>
      <p:sp>
        <p:nvSpPr>
          <p:cNvPr id="181" name="Google Shape;181;p22"/>
          <p:cNvSpPr txBox="1"/>
          <p:nvPr/>
        </p:nvSpPr>
        <p:spPr>
          <a:xfrm>
            <a:off x="224850" y="3203400"/>
            <a:ext cx="8694300" cy="3596400"/>
          </a:xfrm>
          <a:prstGeom prst="rect">
            <a:avLst/>
          </a:prstGeom>
          <a:noFill/>
          <a:ln>
            <a:noFill/>
          </a:ln>
        </p:spPr>
        <p:txBody>
          <a:bodyPr anchorCtr="0" anchor="t" bIns="91425" lIns="91425" spcFirstLastPara="1" rIns="91425" wrap="square" tIns="91425">
            <a:noAutofit/>
          </a:bodyPr>
          <a:lstStyle/>
          <a:p>
            <a:pPr indent="-342900" lvl="0" marL="457200" rtl="0" algn="just">
              <a:spcBef>
                <a:spcPts val="0"/>
              </a:spcBef>
              <a:spcAft>
                <a:spcPts val="0"/>
              </a:spcAft>
              <a:buSzPts val="1800"/>
              <a:buFont typeface="Open Sans"/>
              <a:buAutoNum type="arabicPeriod"/>
            </a:pPr>
            <a:r>
              <a:rPr lang="en" sz="1800">
                <a:latin typeface="Open Sans"/>
                <a:ea typeface="Open Sans"/>
                <a:cs typeface="Open Sans"/>
                <a:sym typeface="Open Sans"/>
              </a:rPr>
              <a:t>You spoke or typed a query into a </a:t>
            </a:r>
            <a:r>
              <a:rPr b="1" lang="en" sz="1800">
                <a:solidFill>
                  <a:srgbClr val="5EA5E5"/>
                </a:solidFill>
                <a:latin typeface="Open Sans"/>
                <a:ea typeface="Open Sans"/>
                <a:cs typeface="Open Sans"/>
                <a:sym typeface="Open Sans"/>
              </a:rPr>
              <a:t>Dialogflow</a:t>
            </a:r>
            <a:r>
              <a:rPr lang="en" sz="1800">
                <a:latin typeface="Open Sans"/>
                <a:ea typeface="Open Sans"/>
                <a:cs typeface="Open Sans"/>
                <a:sym typeface="Open Sans"/>
              </a:rPr>
              <a:t> widget. </a:t>
            </a:r>
            <a:endParaRPr sz="1800">
              <a:latin typeface="Open Sans"/>
              <a:ea typeface="Open Sans"/>
              <a:cs typeface="Open Sans"/>
              <a:sym typeface="Open Sans"/>
            </a:endParaRPr>
          </a:p>
          <a:p>
            <a:pPr indent="-342900" lvl="0" marL="457200" rtl="0" algn="just">
              <a:spcBef>
                <a:spcPts val="1000"/>
              </a:spcBef>
              <a:spcAft>
                <a:spcPts val="0"/>
              </a:spcAft>
              <a:buSzPts val="1800"/>
              <a:buFont typeface="Open Sans"/>
              <a:buAutoNum type="arabicPeriod"/>
            </a:pPr>
            <a:r>
              <a:rPr lang="en" sz="1800">
                <a:latin typeface="Open Sans"/>
                <a:ea typeface="Open Sans"/>
                <a:cs typeface="Open Sans"/>
                <a:sym typeface="Open Sans"/>
              </a:rPr>
              <a:t>That query was submitted as a request to an </a:t>
            </a:r>
            <a:r>
              <a:rPr b="1" lang="en" sz="1800">
                <a:solidFill>
                  <a:srgbClr val="5EA5E5"/>
                </a:solidFill>
                <a:latin typeface="Open Sans"/>
                <a:ea typeface="Open Sans"/>
                <a:cs typeface="Open Sans"/>
                <a:sym typeface="Open Sans"/>
              </a:rPr>
              <a:t>Action on Google</a:t>
            </a:r>
            <a:r>
              <a:rPr lang="en" sz="1800">
                <a:latin typeface="Open Sans"/>
                <a:ea typeface="Open Sans"/>
                <a:cs typeface="Open Sans"/>
                <a:sym typeface="Open Sans"/>
              </a:rPr>
              <a:t>, a type of application for Google Assistant. </a:t>
            </a:r>
            <a:endParaRPr sz="1800">
              <a:latin typeface="Open Sans"/>
              <a:ea typeface="Open Sans"/>
              <a:cs typeface="Open Sans"/>
              <a:sym typeface="Open Sans"/>
            </a:endParaRPr>
          </a:p>
          <a:p>
            <a:pPr indent="-342900" lvl="0" marL="457200" rtl="0" algn="just">
              <a:spcBef>
                <a:spcPts val="1000"/>
              </a:spcBef>
              <a:spcAft>
                <a:spcPts val="0"/>
              </a:spcAft>
              <a:buSzPts val="1800"/>
              <a:buFont typeface="Open Sans"/>
              <a:buAutoNum type="arabicPeriod"/>
            </a:pPr>
            <a:r>
              <a:rPr lang="en" sz="1800">
                <a:latin typeface="Open Sans"/>
                <a:ea typeface="Open Sans"/>
                <a:cs typeface="Open Sans"/>
                <a:sym typeface="Open Sans"/>
              </a:rPr>
              <a:t>The Action sent a request to the </a:t>
            </a:r>
            <a:r>
              <a:rPr b="1" lang="en" sz="1800">
                <a:solidFill>
                  <a:srgbClr val="5EA5E5"/>
                </a:solidFill>
                <a:latin typeface="Open Sans"/>
                <a:ea typeface="Open Sans"/>
                <a:cs typeface="Open Sans"/>
                <a:sym typeface="Open Sans"/>
              </a:rPr>
              <a:t>Twitter API</a:t>
            </a:r>
            <a:r>
              <a:rPr lang="en" sz="1800">
                <a:latin typeface="Open Sans"/>
                <a:ea typeface="Open Sans"/>
                <a:cs typeface="Open Sans"/>
                <a:sym typeface="Open Sans"/>
              </a:rPr>
              <a:t> to retrieve Tweets about the subject. </a:t>
            </a:r>
            <a:endParaRPr sz="1800">
              <a:latin typeface="Open Sans"/>
              <a:ea typeface="Open Sans"/>
              <a:cs typeface="Open Sans"/>
              <a:sym typeface="Open Sans"/>
            </a:endParaRPr>
          </a:p>
          <a:p>
            <a:pPr indent="-342900" lvl="0" marL="457200" rtl="0" algn="just">
              <a:spcBef>
                <a:spcPts val="1000"/>
              </a:spcBef>
              <a:spcAft>
                <a:spcPts val="0"/>
              </a:spcAft>
              <a:buSzPts val="1800"/>
              <a:buFont typeface="Open Sans"/>
              <a:buAutoNum type="arabicPeriod"/>
            </a:pPr>
            <a:r>
              <a:rPr lang="en" sz="1800">
                <a:latin typeface="Open Sans"/>
                <a:ea typeface="Open Sans"/>
                <a:cs typeface="Open Sans"/>
                <a:sym typeface="Open Sans"/>
              </a:rPr>
              <a:t>The Action then submitted the response from the Twitter API (Tweets about the query) to the </a:t>
            </a:r>
            <a:r>
              <a:rPr b="1" lang="en" sz="1800">
                <a:solidFill>
                  <a:srgbClr val="5EA5E5"/>
                </a:solidFill>
                <a:latin typeface="Open Sans"/>
                <a:ea typeface="Open Sans"/>
                <a:cs typeface="Open Sans"/>
                <a:sym typeface="Open Sans"/>
              </a:rPr>
              <a:t>Google Cloud</a:t>
            </a:r>
            <a:r>
              <a:rPr lang="en" sz="1800">
                <a:latin typeface="Open Sans"/>
                <a:ea typeface="Open Sans"/>
                <a:cs typeface="Open Sans"/>
                <a:sym typeface="Open Sans"/>
              </a:rPr>
              <a:t> Natural Language API which ran sentiment analysis to determine how people feel about the subject you entered. </a:t>
            </a:r>
            <a:endParaRPr sz="1800">
              <a:latin typeface="Open Sans"/>
              <a:ea typeface="Open Sans"/>
              <a:cs typeface="Open Sans"/>
              <a:sym typeface="Open Sans"/>
            </a:endParaRPr>
          </a:p>
          <a:p>
            <a:pPr indent="-342900" lvl="0" marL="457200" rtl="0" algn="just">
              <a:spcBef>
                <a:spcPts val="1000"/>
              </a:spcBef>
              <a:spcAft>
                <a:spcPts val="1000"/>
              </a:spcAft>
              <a:buSzPts val="1800"/>
              <a:buFont typeface="Open Sans"/>
              <a:buAutoNum type="arabicPeriod"/>
            </a:pPr>
            <a:r>
              <a:rPr lang="en" sz="1800">
                <a:latin typeface="Open Sans"/>
                <a:ea typeface="Open Sans"/>
                <a:cs typeface="Open Sans"/>
                <a:sym typeface="Open Sans"/>
              </a:rPr>
              <a:t>The app received the response from the NLP API and replied through the Dialogflow widget! </a:t>
            </a:r>
            <a:endParaRPr sz="1800">
              <a:latin typeface="Open Sans"/>
              <a:ea typeface="Open Sans"/>
              <a:cs typeface="Open Sans"/>
              <a:sym typeface="Open Sans"/>
            </a:endParaRPr>
          </a:p>
        </p:txBody>
      </p:sp>
      <p:sp>
        <p:nvSpPr>
          <p:cNvPr id="182" name="Google Shape;182;p22"/>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How did that work?</a:t>
            </a:r>
            <a:endParaRPr b="1" sz="3000">
              <a:latin typeface="Open Sans"/>
              <a:ea typeface="Open Sans"/>
              <a:cs typeface="Open Sans"/>
              <a:sym typeface="Open Sans"/>
            </a:endParaRPr>
          </a:p>
        </p:txBody>
      </p:sp>
      <p:pic>
        <p:nvPicPr>
          <p:cNvPr id="183" name="Google Shape;183;p22"/>
          <p:cNvPicPr preferRelativeResize="0"/>
          <p:nvPr/>
        </p:nvPicPr>
        <p:blipFill>
          <a:blip r:embed="rId3">
            <a:alphaModFix/>
          </a:blip>
          <a:stretch>
            <a:fillRect/>
          </a:stretch>
        </p:blipFill>
        <p:spPr>
          <a:xfrm>
            <a:off x="3401763" y="1067475"/>
            <a:ext cx="2340475" cy="23404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93" name="Shape 893"/>
        <p:cNvGrpSpPr/>
        <p:nvPr/>
      </p:nvGrpSpPr>
      <p:grpSpPr>
        <a:xfrm>
          <a:off x="0" y="0"/>
          <a:ext cx="0" cy="0"/>
          <a:chOff x="0" y="0"/>
          <a:chExt cx="0" cy="0"/>
        </a:xfrm>
      </p:grpSpPr>
      <p:sp>
        <p:nvSpPr>
          <p:cNvPr id="894" name="Google Shape;894;p103"/>
          <p:cNvSpPr txBox="1"/>
          <p:nvPr/>
        </p:nvSpPr>
        <p:spPr>
          <a:xfrm>
            <a:off x="333375" y="5334300"/>
            <a:ext cx="8477400" cy="1302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1800">
                <a:latin typeface="Open Sans"/>
                <a:ea typeface="Open Sans"/>
                <a:cs typeface="Open Sans"/>
                <a:sym typeface="Open Sans"/>
              </a:rPr>
              <a:t>Lines 91 - 100 </a:t>
            </a:r>
            <a:r>
              <a:rPr lang="en" sz="1800">
                <a:solidFill>
                  <a:schemeClr val="dk1"/>
                </a:solidFill>
                <a:latin typeface="Open Sans"/>
                <a:ea typeface="Open Sans"/>
                <a:cs typeface="Open Sans"/>
                <a:sym typeface="Open Sans"/>
              </a:rPr>
              <a:t>return a response from our Action based on whether the score from the NLP API is positive or negative. </a:t>
            </a:r>
            <a:r>
              <a:rPr lang="en" sz="1800">
                <a:solidFill>
                  <a:schemeClr val="dk1"/>
                </a:solidFill>
                <a:latin typeface="Courier New"/>
                <a:ea typeface="Courier New"/>
                <a:cs typeface="Courier New"/>
                <a:sym typeface="Courier New"/>
              </a:rPr>
              <a:t>conv.close</a:t>
            </a:r>
            <a:r>
              <a:rPr lang="en" sz="1800">
                <a:solidFill>
                  <a:schemeClr val="dk1"/>
                </a:solidFill>
                <a:latin typeface="Open Sans"/>
                <a:ea typeface="Open Sans"/>
                <a:cs typeface="Open Sans"/>
                <a:sym typeface="Open Sans"/>
              </a:rPr>
              <a:t> ends the conversation each time the Action responds. </a:t>
            </a:r>
            <a:endParaRPr sz="1800">
              <a:latin typeface="Open Sans"/>
              <a:ea typeface="Open Sans"/>
              <a:cs typeface="Open Sans"/>
              <a:sym typeface="Open Sans"/>
            </a:endParaRPr>
          </a:p>
        </p:txBody>
      </p:sp>
      <p:sp>
        <p:nvSpPr>
          <p:cNvPr id="895" name="Google Shape;895;p103"/>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Code Review</a:t>
            </a:r>
            <a:endParaRPr b="1" sz="3000">
              <a:latin typeface="Open Sans"/>
              <a:ea typeface="Open Sans"/>
              <a:cs typeface="Open Sans"/>
              <a:sym typeface="Open Sans"/>
            </a:endParaRPr>
          </a:p>
        </p:txBody>
      </p:sp>
      <p:pic>
        <p:nvPicPr>
          <p:cNvPr id="896" name="Google Shape;896;p103"/>
          <p:cNvPicPr preferRelativeResize="0"/>
          <p:nvPr/>
        </p:nvPicPr>
        <p:blipFill>
          <a:blip r:embed="rId3">
            <a:alphaModFix/>
          </a:blip>
          <a:stretch>
            <a:fillRect/>
          </a:stretch>
        </p:blipFill>
        <p:spPr>
          <a:xfrm>
            <a:off x="696763" y="2121763"/>
            <a:ext cx="7750468" cy="3082412"/>
          </a:xfrm>
          <a:prstGeom prst="rect">
            <a:avLst/>
          </a:prstGeom>
          <a:noFill/>
          <a:ln cap="flat" cmpd="sng" w="19050">
            <a:solidFill>
              <a:srgbClr val="000000"/>
            </a:solidFill>
            <a:prstDash val="solid"/>
            <a:round/>
            <a:headEnd len="sm" w="sm" type="none"/>
            <a:tailEnd len="sm" w="sm" type="none"/>
          </a:ln>
        </p:spPr>
      </p:pic>
      <p:sp>
        <p:nvSpPr>
          <p:cNvPr id="897" name="Google Shape;897;p103"/>
          <p:cNvSpPr/>
          <p:nvPr/>
        </p:nvSpPr>
        <p:spPr>
          <a:xfrm rot="5400000">
            <a:off x="4276500" y="777875"/>
            <a:ext cx="591000" cy="2149200"/>
          </a:xfrm>
          <a:prstGeom prst="homePlate">
            <a:avLst>
              <a:gd fmla="val 22102" name="adj"/>
            </a:avLst>
          </a:prstGeom>
          <a:solidFill>
            <a:srgbClr val="5EA5E5"/>
          </a:solidFill>
          <a:ln>
            <a:noFill/>
          </a:ln>
          <a:effectLst>
            <a:outerShdw blurRad="50800" rotWithShape="0" algn="t" dir="5400000" dist="38100">
              <a:srgbClr val="000000">
                <a:alpha val="4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03"/>
          <p:cNvSpPr txBox="1"/>
          <p:nvPr/>
        </p:nvSpPr>
        <p:spPr>
          <a:xfrm>
            <a:off x="3538800" y="1548350"/>
            <a:ext cx="2066400" cy="51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latin typeface="Open Sans"/>
                <a:ea typeface="Open Sans"/>
                <a:cs typeface="Open Sans"/>
                <a:sym typeface="Open Sans"/>
              </a:rPr>
              <a:t>index.js</a:t>
            </a:r>
            <a:endParaRPr b="1" sz="1800">
              <a:solidFill>
                <a:srgbClr val="FFFFFF"/>
              </a:solidFill>
              <a:latin typeface="Open Sans"/>
              <a:ea typeface="Open Sans"/>
              <a:cs typeface="Open Sans"/>
              <a:sym typeface="Open Sans"/>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2" name="Shape 902"/>
        <p:cNvGrpSpPr/>
        <p:nvPr/>
      </p:nvGrpSpPr>
      <p:grpSpPr>
        <a:xfrm>
          <a:off x="0" y="0"/>
          <a:ext cx="0" cy="0"/>
          <a:chOff x="0" y="0"/>
          <a:chExt cx="0" cy="0"/>
        </a:xfrm>
      </p:grpSpPr>
      <p:sp>
        <p:nvSpPr>
          <p:cNvPr id="903" name="Google Shape;903;p104"/>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lt1"/>
                </a:solidFill>
                <a:latin typeface="Open Sans"/>
                <a:ea typeface="Open Sans"/>
                <a:cs typeface="Open Sans"/>
                <a:sym typeface="Open Sans"/>
              </a:rPr>
              <a:t>Now you understand how the Action works - let's test it out! </a:t>
            </a:r>
            <a:endParaRPr b="1" sz="3000">
              <a:solidFill>
                <a:schemeClr val="lt1"/>
              </a:solidFill>
              <a:latin typeface="Open Sans"/>
              <a:ea typeface="Open Sans"/>
              <a:cs typeface="Open Sans"/>
              <a:sym typeface="Open Sans"/>
            </a:endParaRPr>
          </a:p>
        </p:txBody>
      </p:sp>
      <p:sp>
        <p:nvSpPr>
          <p:cNvPr id="904" name="Google Shape;904;p104"/>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8" name="Shape 908"/>
        <p:cNvGrpSpPr/>
        <p:nvPr/>
      </p:nvGrpSpPr>
      <p:grpSpPr>
        <a:xfrm>
          <a:off x="0" y="0"/>
          <a:ext cx="0" cy="0"/>
          <a:chOff x="0" y="0"/>
          <a:chExt cx="0" cy="0"/>
        </a:xfrm>
      </p:grpSpPr>
      <p:sp>
        <p:nvSpPr>
          <p:cNvPr id="909" name="Google Shape;909;p105"/>
          <p:cNvSpPr txBox="1"/>
          <p:nvPr/>
        </p:nvSpPr>
        <p:spPr>
          <a:xfrm>
            <a:off x="121200" y="1281775"/>
            <a:ext cx="8820900" cy="8472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1000"/>
              </a:spcAft>
              <a:buSzPts val="1800"/>
              <a:buFont typeface="Open Sans"/>
              <a:buAutoNum type="arabicPeriod"/>
            </a:pPr>
            <a:r>
              <a:rPr lang="en" sz="1800">
                <a:latin typeface="Open Sans"/>
                <a:ea typeface="Open Sans"/>
                <a:cs typeface="Open Sans"/>
                <a:sym typeface="Open Sans"/>
              </a:rPr>
              <a:t>Select </a:t>
            </a:r>
            <a:r>
              <a:rPr b="1" lang="en" sz="1800">
                <a:solidFill>
                  <a:srgbClr val="5EA5E5"/>
                </a:solidFill>
                <a:latin typeface="Open Sans"/>
                <a:ea typeface="Open Sans"/>
                <a:cs typeface="Open Sans"/>
                <a:sym typeface="Open Sans"/>
              </a:rPr>
              <a:t>Deploy</a:t>
            </a:r>
            <a:r>
              <a:rPr lang="en" sz="1800">
                <a:latin typeface="Open Sans"/>
                <a:ea typeface="Open Sans"/>
                <a:cs typeface="Open Sans"/>
                <a:sym typeface="Open Sans"/>
              </a:rPr>
              <a:t> at the bottom of the page. Wait for your Action to deploy. </a:t>
            </a:r>
            <a:endParaRPr sz="1800">
              <a:latin typeface="Open Sans"/>
              <a:ea typeface="Open Sans"/>
              <a:cs typeface="Open Sans"/>
              <a:sym typeface="Open Sans"/>
            </a:endParaRPr>
          </a:p>
        </p:txBody>
      </p:sp>
      <p:sp>
        <p:nvSpPr>
          <p:cNvPr id="910" name="Google Shape;910;p105"/>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Test your Action</a:t>
            </a:r>
            <a:endParaRPr b="1" sz="3000">
              <a:latin typeface="Open Sans"/>
              <a:ea typeface="Open Sans"/>
              <a:cs typeface="Open Sans"/>
              <a:sym typeface="Open Sans"/>
            </a:endParaRPr>
          </a:p>
        </p:txBody>
      </p:sp>
      <p:pic>
        <p:nvPicPr>
          <p:cNvPr id="911" name="Google Shape;911;p105"/>
          <p:cNvPicPr preferRelativeResize="0"/>
          <p:nvPr/>
        </p:nvPicPr>
        <p:blipFill>
          <a:blip r:embed="rId3">
            <a:alphaModFix/>
          </a:blip>
          <a:stretch>
            <a:fillRect/>
          </a:stretch>
        </p:blipFill>
        <p:spPr>
          <a:xfrm>
            <a:off x="152400" y="1938600"/>
            <a:ext cx="8839201" cy="847208"/>
          </a:xfrm>
          <a:prstGeom prst="rect">
            <a:avLst/>
          </a:prstGeom>
          <a:noFill/>
          <a:ln cap="flat" cmpd="sng" w="19050">
            <a:solidFill>
              <a:srgbClr val="000000"/>
            </a:solidFill>
            <a:prstDash val="solid"/>
            <a:round/>
            <a:headEnd len="sm" w="sm" type="none"/>
            <a:tailEnd len="sm" w="sm" type="none"/>
          </a:ln>
        </p:spPr>
      </p:pic>
      <p:sp>
        <p:nvSpPr>
          <p:cNvPr id="912" name="Google Shape;912;p105"/>
          <p:cNvSpPr/>
          <p:nvPr/>
        </p:nvSpPr>
        <p:spPr>
          <a:xfrm>
            <a:off x="7586775" y="2091000"/>
            <a:ext cx="1244700" cy="4539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05"/>
          <p:cNvSpPr txBox="1"/>
          <p:nvPr/>
        </p:nvSpPr>
        <p:spPr>
          <a:xfrm>
            <a:off x="121200" y="2911900"/>
            <a:ext cx="8901600" cy="847200"/>
          </a:xfrm>
          <a:prstGeom prst="rect">
            <a:avLst/>
          </a:prstGeom>
          <a:noFill/>
          <a:ln>
            <a:noFill/>
          </a:ln>
        </p:spPr>
        <p:txBody>
          <a:bodyPr anchorCtr="0" anchor="ctr" bIns="91425" lIns="91425" spcFirstLastPara="1" rIns="91425" wrap="square" tIns="91425">
            <a:noAutofit/>
          </a:bodyPr>
          <a:lstStyle/>
          <a:p>
            <a:pPr indent="-342900" lvl="0" marL="457200" rtl="0" algn="l">
              <a:lnSpc>
                <a:spcPct val="115000"/>
              </a:lnSpc>
              <a:spcBef>
                <a:spcPts val="0"/>
              </a:spcBef>
              <a:spcAft>
                <a:spcPts val="1000"/>
              </a:spcAft>
              <a:buSzPts val="1800"/>
              <a:buFont typeface="Open Sans"/>
              <a:buAutoNum type="arabicPeriod" startAt="2"/>
            </a:pPr>
            <a:r>
              <a:rPr lang="en" sz="1800">
                <a:latin typeface="Open Sans"/>
                <a:ea typeface="Open Sans"/>
                <a:cs typeface="Open Sans"/>
                <a:sym typeface="Open Sans"/>
              </a:rPr>
              <a:t>On the left side of the page click </a:t>
            </a:r>
            <a:r>
              <a:rPr b="1" lang="en" sz="1800">
                <a:solidFill>
                  <a:srgbClr val="5EA5E5"/>
                </a:solidFill>
                <a:latin typeface="Open Sans"/>
                <a:ea typeface="Open Sans"/>
                <a:cs typeface="Open Sans"/>
                <a:sym typeface="Open Sans"/>
              </a:rPr>
              <a:t>Integrations</a:t>
            </a:r>
            <a:r>
              <a:rPr lang="en" sz="1800">
                <a:latin typeface="Open Sans"/>
                <a:ea typeface="Open Sans"/>
                <a:cs typeface="Open Sans"/>
                <a:sym typeface="Open Sans"/>
              </a:rPr>
              <a:t> then </a:t>
            </a:r>
            <a:r>
              <a:rPr b="1" lang="en" sz="1800">
                <a:solidFill>
                  <a:srgbClr val="5EA5E5"/>
                </a:solidFill>
                <a:latin typeface="Open Sans"/>
                <a:ea typeface="Open Sans"/>
                <a:cs typeface="Open Sans"/>
                <a:sym typeface="Open Sans"/>
              </a:rPr>
              <a:t>INTEGRATION SETTINGS</a:t>
            </a:r>
            <a:r>
              <a:rPr lang="en" sz="1800">
                <a:latin typeface="Open Sans"/>
                <a:ea typeface="Open Sans"/>
                <a:cs typeface="Open Sans"/>
                <a:sym typeface="Open Sans"/>
              </a:rPr>
              <a:t>.  </a:t>
            </a:r>
            <a:endParaRPr sz="1800">
              <a:latin typeface="Open Sans"/>
              <a:ea typeface="Open Sans"/>
              <a:cs typeface="Open Sans"/>
              <a:sym typeface="Open Sans"/>
            </a:endParaRPr>
          </a:p>
        </p:txBody>
      </p:sp>
      <p:grpSp>
        <p:nvGrpSpPr>
          <p:cNvPr id="914" name="Google Shape;914;p105"/>
          <p:cNvGrpSpPr/>
          <p:nvPr/>
        </p:nvGrpSpPr>
        <p:grpSpPr>
          <a:xfrm>
            <a:off x="152400" y="3607750"/>
            <a:ext cx="8839196" cy="2877693"/>
            <a:chOff x="152400" y="3302950"/>
            <a:chExt cx="8839196" cy="2877693"/>
          </a:xfrm>
        </p:grpSpPr>
        <p:pic>
          <p:nvPicPr>
            <p:cNvPr id="915" name="Google Shape;915;p105"/>
            <p:cNvPicPr preferRelativeResize="0"/>
            <p:nvPr/>
          </p:nvPicPr>
          <p:blipFill>
            <a:blip r:embed="rId4">
              <a:alphaModFix/>
            </a:blip>
            <a:stretch>
              <a:fillRect/>
            </a:stretch>
          </p:blipFill>
          <p:spPr>
            <a:xfrm>
              <a:off x="152400" y="3302950"/>
              <a:ext cx="8839196" cy="2877693"/>
            </a:xfrm>
            <a:prstGeom prst="rect">
              <a:avLst/>
            </a:prstGeom>
            <a:noFill/>
            <a:ln cap="flat" cmpd="sng" w="19050">
              <a:solidFill>
                <a:srgbClr val="000000"/>
              </a:solidFill>
              <a:prstDash val="solid"/>
              <a:round/>
              <a:headEnd len="sm" w="sm" type="none"/>
              <a:tailEnd len="sm" w="sm" type="none"/>
            </a:ln>
          </p:spPr>
        </p:pic>
        <p:sp>
          <p:nvSpPr>
            <p:cNvPr id="916" name="Google Shape;916;p105"/>
            <p:cNvSpPr/>
            <p:nvPr/>
          </p:nvSpPr>
          <p:spPr>
            <a:xfrm>
              <a:off x="161550" y="5723150"/>
              <a:ext cx="2151900" cy="33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05"/>
            <p:cNvSpPr/>
            <p:nvPr/>
          </p:nvSpPr>
          <p:spPr>
            <a:xfrm>
              <a:off x="5500625" y="5215600"/>
              <a:ext cx="1770600" cy="3306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21" name="Shape 921"/>
        <p:cNvGrpSpPr/>
        <p:nvPr/>
      </p:nvGrpSpPr>
      <p:grpSpPr>
        <a:xfrm>
          <a:off x="0" y="0"/>
          <a:ext cx="0" cy="0"/>
          <a:chOff x="0" y="0"/>
          <a:chExt cx="0" cy="0"/>
        </a:xfrm>
      </p:grpSpPr>
      <p:sp>
        <p:nvSpPr>
          <p:cNvPr id="922" name="Google Shape;922;p106"/>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Test your Action</a:t>
            </a:r>
            <a:endParaRPr b="1" sz="3000">
              <a:latin typeface="Open Sans"/>
              <a:ea typeface="Open Sans"/>
              <a:cs typeface="Open Sans"/>
              <a:sym typeface="Open Sans"/>
            </a:endParaRPr>
          </a:p>
        </p:txBody>
      </p:sp>
      <p:sp>
        <p:nvSpPr>
          <p:cNvPr id="923" name="Google Shape;923;p106"/>
          <p:cNvSpPr txBox="1"/>
          <p:nvPr/>
        </p:nvSpPr>
        <p:spPr>
          <a:xfrm>
            <a:off x="161550" y="1968850"/>
            <a:ext cx="3777600" cy="42945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Click into the field that says Add intent under Implicit Invocation. </a:t>
            </a:r>
            <a:br>
              <a:rPr lang="en" sz="1800">
                <a:latin typeface="Open Sans"/>
                <a:ea typeface="Open Sans"/>
                <a:cs typeface="Open Sans"/>
                <a:sym typeface="Open Sans"/>
              </a:rPr>
            </a:b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A drop-down containing the name of the Intent you created should appear. Select it. </a:t>
            </a:r>
            <a:r>
              <a:rPr lang="en" sz="1800">
                <a:latin typeface="Open Sans"/>
                <a:ea typeface="Open Sans"/>
                <a:cs typeface="Open Sans"/>
                <a:sym typeface="Open Sans"/>
              </a:rPr>
              <a:t> </a:t>
            </a:r>
            <a:br>
              <a:rPr lang="en" sz="1800">
                <a:latin typeface="Open Sans"/>
                <a:ea typeface="Open Sans"/>
                <a:cs typeface="Open Sans"/>
                <a:sym typeface="Open Sans"/>
              </a:rPr>
            </a:br>
            <a:endParaRPr sz="1800">
              <a:latin typeface="Open Sans"/>
              <a:ea typeface="Open Sans"/>
              <a:cs typeface="Open Sans"/>
              <a:sym typeface="Open Sans"/>
            </a:endParaRPr>
          </a:p>
          <a:p>
            <a:pPr indent="-342900" lvl="0" marL="457200" rtl="0" algn="l">
              <a:lnSpc>
                <a:spcPct val="150000"/>
              </a:lnSpc>
              <a:spcBef>
                <a:spcPts val="0"/>
              </a:spcBef>
              <a:spcAft>
                <a:spcPts val="0"/>
              </a:spcAft>
              <a:buSzPts val="1800"/>
              <a:buFont typeface="Open Sans"/>
              <a:buAutoNum type="arabicPeriod" startAt="3"/>
            </a:pPr>
            <a:r>
              <a:rPr lang="en" sz="1800">
                <a:latin typeface="Open Sans"/>
                <a:ea typeface="Open Sans"/>
                <a:cs typeface="Open Sans"/>
                <a:sym typeface="Open Sans"/>
              </a:rPr>
              <a:t>Click </a:t>
            </a:r>
            <a:r>
              <a:rPr b="1" lang="en" sz="1800">
                <a:solidFill>
                  <a:srgbClr val="5EA5E5"/>
                </a:solidFill>
                <a:latin typeface="Open Sans"/>
                <a:ea typeface="Open Sans"/>
                <a:cs typeface="Open Sans"/>
                <a:sym typeface="Open Sans"/>
              </a:rPr>
              <a:t>TEST</a:t>
            </a:r>
            <a:r>
              <a:rPr lang="en" sz="1800">
                <a:latin typeface="Open Sans"/>
                <a:ea typeface="Open Sans"/>
                <a:cs typeface="Open Sans"/>
                <a:sym typeface="Open Sans"/>
              </a:rPr>
              <a:t> and you will be taken to the Simulator. </a:t>
            </a:r>
            <a:endParaRPr sz="1800">
              <a:latin typeface="Open Sans"/>
              <a:ea typeface="Open Sans"/>
              <a:cs typeface="Open Sans"/>
              <a:sym typeface="Open Sans"/>
            </a:endParaRPr>
          </a:p>
        </p:txBody>
      </p:sp>
      <p:grpSp>
        <p:nvGrpSpPr>
          <p:cNvPr id="924" name="Google Shape;924;p106"/>
          <p:cNvGrpSpPr/>
          <p:nvPr/>
        </p:nvGrpSpPr>
        <p:grpSpPr>
          <a:xfrm>
            <a:off x="4107329" y="1899350"/>
            <a:ext cx="4875125" cy="4392650"/>
            <a:chOff x="4107329" y="2204150"/>
            <a:chExt cx="4875125" cy="4392650"/>
          </a:xfrm>
        </p:grpSpPr>
        <p:pic>
          <p:nvPicPr>
            <p:cNvPr id="925" name="Google Shape;925;p106"/>
            <p:cNvPicPr preferRelativeResize="0"/>
            <p:nvPr/>
          </p:nvPicPr>
          <p:blipFill>
            <a:blip r:embed="rId3">
              <a:alphaModFix/>
            </a:blip>
            <a:stretch>
              <a:fillRect/>
            </a:stretch>
          </p:blipFill>
          <p:spPr>
            <a:xfrm>
              <a:off x="4107329" y="2204150"/>
              <a:ext cx="4875125" cy="4392650"/>
            </a:xfrm>
            <a:prstGeom prst="rect">
              <a:avLst/>
            </a:prstGeom>
            <a:noFill/>
            <a:ln cap="flat" cmpd="sng" w="19050">
              <a:solidFill>
                <a:srgbClr val="000000"/>
              </a:solidFill>
              <a:prstDash val="solid"/>
              <a:round/>
              <a:headEnd len="sm" w="sm" type="none"/>
              <a:tailEnd len="sm" w="sm" type="none"/>
            </a:ln>
          </p:spPr>
        </p:pic>
        <p:sp>
          <p:nvSpPr>
            <p:cNvPr id="926" name="Google Shape;926;p106"/>
            <p:cNvSpPr/>
            <p:nvPr/>
          </p:nvSpPr>
          <p:spPr>
            <a:xfrm>
              <a:off x="4579925" y="4507375"/>
              <a:ext cx="3552900" cy="991500"/>
            </a:xfrm>
            <a:prstGeom prst="rect">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0" name="Shape 930"/>
        <p:cNvGrpSpPr/>
        <p:nvPr/>
      </p:nvGrpSpPr>
      <p:grpSpPr>
        <a:xfrm>
          <a:off x="0" y="0"/>
          <a:ext cx="0" cy="0"/>
          <a:chOff x="0" y="0"/>
          <a:chExt cx="0" cy="0"/>
        </a:xfrm>
      </p:grpSpPr>
      <p:sp>
        <p:nvSpPr>
          <p:cNvPr id="931" name="Google Shape;931;p107"/>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Test it out! </a:t>
            </a:r>
            <a:endParaRPr b="1" sz="3000">
              <a:latin typeface="Open Sans"/>
              <a:ea typeface="Open Sans"/>
              <a:cs typeface="Open Sans"/>
              <a:sym typeface="Open Sans"/>
            </a:endParaRPr>
          </a:p>
        </p:txBody>
      </p:sp>
      <p:sp>
        <p:nvSpPr>
          <p:cNvPr id="932" name="Google Shape;932;p107"/>
          <p:cNvSpPr txBox="1"/>
          <p:nvPr/>
        </p:nvSpPr>
        <p:spPr>
          <a:xfrm>
            <a:off x="80700" y="1391975"/>
            <a:ext cx="8982600" cy="2256300"/>
          </a:xfrm>
          <a:prstGeom prst="rect">
            <a:avLst/>
          </a:prstGeom>
          <a:noFill/>
          <a:ln>
            <a:noFill/>
          </a:ln>
        </p:spPr>
        <p:txBody>
          <a:bodyPr anchorCtr="0" anchor="ctr" bIns="91425" lIns="91425" spcFirstLastPara="1" rIns="91425" wrap="square" tIns="91425">
            <a:noAutofit/>
          </a:bodyPr>
          <a:lstStyle/>
          <a:p>
            <a:pPr indent="-342900" lvl="0" marL="457200" rtl="0" algn="just">
              <a:lnSpc>
                <a:spcPct val="150000"/>
              </a:lnSpc>
              <a:spcBef>
                <a:spcPts val="0"/>
              </a:spcBef>
              <a:spcAft>
                <a:spcPts val="1000"/>
              </a:spcAft>
              <a:buSzPts val="1800"/>
              <a:buFont typeface="Open Sans"/>
              <a:buAutoNum type="arabicPeriod" startAt="6"/>
            </a:pPr>
            <a:r>
              <a:rPr lang="en" sz="1800">
                <a:latin typeface="Open Sans"/>
                <a:ea typeface="Open Sans"/>
                <a:cs typeface="Open Sans"/>
                <a:sym typeface="Open Sans"/>
              </a:rPr>
              <a:t>The Google Assistant Simulator is a really useful tool to test, debug, and refine your Action. Notice at the bottom of the screen, there is suggested input. </a:t>
            </a:r>
            <a:r>
              <a:rPr lang="en" sz="1800">
                <a:solidFill>
                  <a:schemeClr val="dk1"/>
                </a:solidFill>
                <a:latin typeface="Open Sans"/>
                <a:ea typeface="Open Sans"/>
                <a:cs typeface="Open Sans"/>
                <a:sym typeface="Open Sans"/>
              </a:rPr>
              <a:t>This is the invocation you set up at the beginning of the workshop. By saying this, you'll telling Google Assistant which Action you want to use.  </a:t>
            </a:r>
            <a:r>
              <a:rPr lang="en" sz="1800">
                <a:latin typeface="Open Sans"/>
                <a:ea typeface="Open Sans"/>
                <a:cs typeface="Open Sans"/>
                <a:sym typeface="Open Sans"/>
              </a:rPr>
              <a:t>Type this input or click the microphone and speak the input to invoke (start) your Action. </a:t>
            </a:r>
            <a:endParaRPr sz="1800">
              <a:latin typeface="Open Sans"/>
              <a:ea typeface="Open Sans"/>
              <a:cs typeface="Open Sans"/>
              <a:sym typeface="Open Sans"/>
            </a:endParaRPr>
          </a:p>
        </p:txBody>
      </p:sp>
      <p:pic>
        <p:nvPicPr>
          <p:cNvPr id="933" name="Google Shape;933;p107"/>
          <p:cNvPicPr preferRelativeResize="0"/>
          <p:nvPr/>
        </p:nvPicPr>
        <p:blipFill>
          <a:blip r:embed="rId3">
            <a:alphaModFix/>
          </a:blip>
          <a:stretch>
            <a:fillRect/>
          </a:stretch>
        </p:blipFill>
        <p:spPr>
          <a:xfrm>
            <a:off x="2106238" y="3522750"/>
            <a:ext cx="4931527" cy="3156026"/>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37" name="Shape 937"/>
        <p:cNvGrpSpPr/>
        <p:nvPr/>
      </p:nvGrpSpPr>
      <p:grpSpPr>
        <a:xfrm>
          <a:off x="0" y="0"/>
          <a:ext cx="0" cy="0"/>
          <a:chOff x="0" y="0"/>
          <a:chExt cx="0" cy="0"/>
        </a:xfrm>
      </p:grpSpPr>
      <p:sp>
        <p:nvSpPr>
          <p:cNvPr id="938" name="Google Shape;938;p108"/>
          <p:cNvSpPr txBox="1"/>
          <p:nvPr/>
        </p:nvSpPr>
        <p:spPr>
          <a:xfrm>
            <a:off x="161550" y="647750"/>
            <a:ext cx="8820900" cy="824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latin typeface="Open Sans"/>
                <a:ea typeface="Open Sans"/>
                <a:cs typeface="Open Sans"/>
                <a:sym typeface="Open Sans"/>
              </a:rPr>
              <a:t>Test it out! </a:t>
            </a:r>
            <a:endParaRPr b="1" sz="3000">
              <a:latin typeface="Open Sans"/>
              <a:ea typeface="Open Sans"/>
              <a:cs typeface="Open Sans"/>
              <a:sym typeface="Open Sans"/>
            </a:endParaRPr>
          </a:p>
        </p:txBody>
      </p:sp>
      <p:sp>
        <p:nvSpPr>
          <p:cNvPr id="939" name="Google Shape;939;p108"/>
          <p:cNvSpPr txBox="1"/>
          <p:nvPr/>
        </p:nvSpPr>
        <p:spPr>
          <a:xfrm>
            <a:off x="267300" y="2816700"/>
            <a:ext cx="5021100" cy="1986600"/>
          </a:xfrm>
          <a:prstGeom prst="rect">
            <a:avLst/>
          </a:prstGeom>
          <a:noFill/>
          <a:ln>
            <a:noFill/>
          </a:ln>
        </p:spPr>
        <p:txBody>
          <a:bodyPr anchorCtr="0" anchor="ctr" bIns="91425" lIns="91425" spcFirstLastPara="1" rIns="91425" wrap="square" tIns="91425">
            <a:noAutofit/>
          </a:bodyPr>
          <a:lstStyle/>
          <a:p>
            <a:pPr indent="-342900" lvl="0" marL="457200" rtl="0" algn="l">
              <a:lnSpc>
                <a:spcPct val="150000"/>
              </a:lnSpc>
              <a:spcBef>
                <a:spcPts val="0"/>
              </a:spcBef>
              <a:spcAft>
                <a:spcPts val="1000"/>
              </a:spcAft>
              <a:buSzPts val="1800"/>
              <a:buFont typeface="Open Sans"/>
              <a:buAutoNum type="arabicPeriod" startAt="7"/>
            </a:pPr>
            <a:r>
              <a:rPr lang="en" sz="1800">
                <a:latin typeface="Open Sans"/>
                <a:ea typeface="Open Sans"/>
                <a:cs typeface="Open Sans"/>
                <a:sym typeface="Open Sans"/>
              </a:rPr>
              <a:t>Google Assistant will respond. Now, type or ask out loud how people feel about a given topic. The response should appear!  </a:t>
            </a:r>
            <a:endParaRPr sz="1800">
              <a:latin typeface="Open Sans"/>
              <a:ea typeface="Open Sans"/>
              <a:cs typeface="Open Sans"/>
              <a:sym typeface="Open Sans"/>
            </a:endParaRPr>
          </a:p>
        </p:txBody>
      </p:sp>
      <p:pic>
        <p:nvPicPr>
          <p:cNvPr id="940" name="Google Shape;940;p108"/>
          <p:cNvPicPr preferRelativeResize="0"/>
          <p:nvPr/>
        </p:nvPicPr>
        <p:blipFill>
          <a:blip r:embed="rId3">
            <a:alphaModFix/>
          </a:blip>
          <a:stretch>
            <a:fillRect/>
          </a:stretch>
        </p:blipFill>
        <p:spPr>
          <a:xfrm>
            <a:off x="5761875" y="1522950"/>
            <a:ext cx="2794200" cy="5174750"/>
          </a:xfrm>
          <a:prstGeom prst="rect">
            <a:avLst/>
          </a:prstGeom>
          <a:noFill/>
          <a:ln cap="flat" cmpd="sng" w="19050">
            <a:solidFill>
              <a:srgbClr val="000000"/>
            </a:solidFill>
            <a:prstDash val="solid"/>
            <a:round/>
            <a:headEnd len="sm" w="sm" type="none"/>
            <a:tailEnd len="sm" w="sm" type="none"/>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44" name="Shape 944"/>
        <p:cNvGrpSpPr/>
        <p:nvPr/>
      </p:nvGrpSpPr>
      <p:grpSpPr>
        <a:xfrm>
          <a:off x="0" y="0"/>
          <a:ext cx="0" cy="0"/>
          <a:chOff x="0" y="0"/>
          <a:chExt cx="0" cy="0"/>
        </a:xfrm>
      </p:grpSpPr>
      <p:sp>
        <p:nvSpPr>
          <p:cNvPr id="945" name="Google Shape;945;p109"/>
          <p:cNvSpPr txBox="1"/>
          <p:nvPr>
            <p:ph type="title"/>
          </p:nvPr>
        </p:nvSpPr>
        <p:spPr>
          <a:xfrm>
            <a:off x="598350" y="784500"/>
            <a:ext cx="7947300" cy="5289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chemeClr val="lt1"/>
                </a:solidFill>
                <a:latin typeface="Open Sans"/>
                <a:ea typeface="Open Sans"/>
                <a:cs typeface="Open Sans"/>
                <a:sym typeface="Open Sans"/>
              </a:rPr>
              <a:t>You did it! </a:t>
            </a:r>
            <a:endParaRPr b="1" sz="3000">
              <a:solidFill>
                <a:schemeClr val="lt1"/>
              </a:solidFill>
              <a:latin typeface="Open Sans"/>
              <a:ea typeface="Open Sans"/>
              <a:cs typeface="Open Sans"/>
              <a:sym typeface="Open Sans"/>
            </a:endParaRPr>
          </a:p>
        </p:txBody>
      </p:sp>
      <p:sp>
        <p:nvSpPr>
          <p:cNvPr id="946" name="Google Shape;946;p109"/>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0" name="Shape 950"/>
        <p:cNvGrpSpPr/>
        <p:nvPr/>
      </p:nvGrpSpPr>
      <p:grpSpPr>
        <a:xfrm>
          <a:off x="0" y="0"/>
          <a:ext cx="0" cy="0"/>
          <a:chOff x="0" y="0"/>
          <a:chExt cx="0" cy="0"/>
        </a:xfrm>
      </p:grpSpPr>
      <p:pic>
        <p:nvPicPr>
          <p:cNvPr id="951" name="Google Shape;951;p110"/>
          <p:cNvPicPr preferRelativeResize="0"/>
          <p:nvPr/>
        </p:nvPicPr>
        <p:blipFill>
          <a:blip r:embed="rId3">
            <a:alphaModFix/>
          </a:blip>
          <a:stretch>
            <a:fillRect/>
          </a:stretch>
        </p:blipFill>
        <p:spPr>
          <a:xfrm>
            <a:off x="1533175" y="3921208"/>
            <a:ext cx="390525" cy="2286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55" name="Shape 955"/>
        <p:cNvGrpSpPr/>
        <p:nvPr/>
      </p:nvGrpSpPr>
      <p:grpSpPr>
        <a:xfrm>
          <a:off x="0" y="0"/>
          <a:ext cx="0" cy="0"/>
          <a:chOff x="0" y="0"/>
          <a:chExt cx="0" cy="0"/>
        </a:xfrm>
      </p:grpSpPr>
      <p:sp>
        <p:nvSpPr>
          <p:cNvPr id="956" name="Google Shape;956;p111"/>
          <p:cNvSpPr txBox="1"/>
          <p:nvPr>
            <p:ph type="title"/>
          </p:nvPr>
        </p:nvSpPr>
        <p:spPr>
          <a:xfrm>
            <a:off x="220825" y="647750"/>
            <a:ext cx="8820900" cy="824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Let's Recap</a:t>
            </a:r>
            <a:endParaRPr sz="3000"/>
          </a:p>
        </p:txBody>
      </p:sp>
      <p:sp>
        <p:nvSpPr>
          <p:cNvPr id="957" name="Google Shape;957;p111"/>
          <p:cNvSpPr txBox="1"/>
          <p:nvPr/>
        </p:nvSpPr>
        <p:spPr>
          <a:xfrm>
            <a:off x="161550" y="1649600"/>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353535"/>
                </a:solidFill>
                <a:latin typeface="Open Sans"/>
                <a:ea typeface="Open Sans"/>
                <a:cs typeface="Open Sans"/>
                <a:sym typeface="Open Sans"/>
              </a:rPr>
              <a:t>What did you learn today: </a:t>
            </a:r>
            <a:endParaRPr b="1" i="1" sz="3000">
              <a:solidFill>
                <a:srgbClr val="353535"/>
              </a:solidFill>
              <a:latin typeface="Open Sans"/>
              <a:ea typeface="Open Sans"/>
              <a:cs typeface="Open Sans"/>
              <a:sym typeface="Open Sans"/>
            </a:endParaRPr>
          </a:p>
        </p:txBody>
      </p:sp>
      <p:grpSp>
        <p:nvGrpSpPr>
          <p:cNvPr id="958" name="Google Shape;958;p111"/>
          <p:cNvGrpSpPr/>
          <p:nvPr/>
        </p:nvGrpSpPr>
        <p:grpSpPr>
          <a:xfrm>
            <a:off x="806025" y="2882700"/>
            <a:ext cx="7532550" cy="1104900"/>
            <a:chOff x="876675" y="2245025"/>
            <a:chExt cx="7532550" cy="1104900"/>
          </a:xfrm>
        </p:grpSpPr>
        <p:sp>
          <p:nvSpPr>
            <p:cNvPr id="959" name="Google Shape;959;p111"/>
            <p:cNvSpPr/>
            <p:nvPr/>
          </p:nvSpPr>
          <p:spPr>
            <a:xfrm>
              <a:off x="876675" y="2519513"/>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960" name="Google Shape;960;p111"/>
            <p:cNvSpPr txBox="1"/>
            <p:nvPr/>
          </p:nvSpPr>
          <p:spPr>
            <a:xfrm>
              <a:off x="1714725" y="2245025"/>
              <a:ext cx="6694500" cy="1104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combine Dialogflow and Actions on Google to create conversational interactions</a:t>
              </a:r>
              <a:endParaRPr sz="2400">
                <a:solidFill>
                  <a:srgbClr val="353535"/>
                </a:solidFill>
                <a:latin typeface="Open Sans"/>
                <a:ea typeface="Open Sans"/>
                <a:cs typeface="Open Sans"/>
                <a:sym typeface="Open Sans"/>
              </a:endParaRPr>
            </a:p>
          </p:txBody>
        </p:sp>
      </p:grpSp>
      <p:grpSp>
        <p:nvGrpSpPr>
          <p:cNvPr id="961" name="Google Shape;961;p111"/>
          <p:cNvGrpSpPr/>
          <p:nvPr/>
        </p:nvGrpSpPr>
        <p:grpSpPr>
          <a:xfrm>
            <a:off x="805233" y="4253250"/>
            <a:ext cx="7532175" cy="752400"/>
            <a:chOff x="876675" y="3397975"/>
            <a:chExt cx="7615950" cy="752400"/>
          </a:xfrm>
        </p:grpSpPr>
        <p:sp>
          <p:nvSpPr>
            <p:cNvPr id="962" name="Google Shape;962;p111"/>
            <p:cNvSpPr/>
            <p:nvPr/>
          </p:nvSpPr>
          <p:spPr>
            <a:xfrm>
              <a:off x="876675" y="3496227"/>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963" name="Google Shape;963;p111"/>
            <p:cNvSpPr txBox="1"/>
            <p:nvPr/>
          </p:nvSpPr>
          <p:spPr>
            <a:xfrm>
              <a:off x="1714725" y="3397975"/>
              <a:ext cx="67779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use Natural Language Processing on Tweets</a:t>
              </a:r>
              <a:endParaRPr sz="2400">
                <a:solidFill>
                  <a:srgbClr val="353535"/>
                </a:solidFill>
                <a:latin typeface="Open Sans"/>
                <a:ea typeface="Open Sans"/>
                <a:cs typeface="Open Sans"/>
                <a:sym typeface="Open Sans"/>
              </a:endParaRPr>
            </a:p>
          </p:txBody>
        </p:sp>
      </p:grpSp>
      <p:grpSp>
        <p:nvGrpSpPr>
          <p:cNvPr id="964" name="Google Shape;964;p111"/>
          <p:cNvGrpSpPr/>
          <p:nvPr/>
        </p:nvGrpSpPr>
        <p:grpSpPr>
          <a:xfrm>
            <a:off x="806229" y="5379675"/>
            <a:ext cx="7532550" cy="752400"/>
            <a:chOff x="876675" y="4683200"/>
            <a:chExt cx="7532550" cy="752400"/>
          </a:xfrm>
        </p:grpSpPr>
        <p:sp>
          <p:nvSpPr>
            <p:cNvPr id="965" name="Google Shape;965;p111"/>
            <p:cNvSpPr/>
            <p:nvPr/>
          </p:nvSpPr>
          <p:spPr>
            <a:xfrm>
              <a:off x="876675" y="4781450"/>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966" name="Google Shape;966;p111"/>
            <p:cNvSpPr txBox="1"/>
            <p:nvPr/>
          </p:nvSpPr>
          <p:spPr>
            <a:xfrm>
              <a:off x="1714725" y="4683200"/>
              <a:ext cx="66945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Cool uses for Google Cloud Platform! </a:t>
              </a:r>
              <a:endParaRPr sz="2400">
                <a:solidFill>
                  <a:srgbClr val="353535"/>
                </a:solidFill>
                <a:latin typeface="Open Sans"/>
                <a:ea typeface="Open Sans"/>
                <a:cs typeface="Open Sans"/>
                <a:sym typeface="Open Sans"/>
              </a:endParaRPr>
            </a:p>
          </p:txBody>
        </p:sp>
      </p:gr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70" name="Shape 970"/>
        <p:cNvGrpSpPr/>
        <p:nvPr/>
      </p:nvGrpSpPr>
      <p:grpSpPr>
        <a:xfrm>
          <a:off x="0" y="0"/>
          <a:ext cx="0" cy="0"/>
          <a:chOff x="0" y="0"/>
          <a:chExt cx="0" cy="0"/>
        </a:xfrm>
      </p:grpSpPr>
      <p:sp>
        <p:nvSpPr>
          <p:cNvPr id="971" name="Google Shape;971;p112"/>
          <p:cNvSpPr/>
          <p:nvPr/>
        </p:nvSpPr>
        <p:spPr>
          <a:xfrm>
            <a:off x="941700" y="430957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972" name="Google Shape;972;p112"/>
          <p:cNvSpPr txBox="1"/>
          <p:nvPr/>
        </p:nvSpPr>
        <p:spPr>
          <a:xfrm>
            <a:off x="758550" y="273527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973" name="Google Shape;973;p112"/>
          <p:cNvSpPr txBox="1"/>
          <p:nvPr/>
        </p:nvSpPr>
        <p:spPr>
          <a:xfrm>
            <a:off x="0" y="165470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600">
                <a:solidFill>
                  <a:srgbClr val="FFFFFF"/>
                </a:solidFill>
                <a:latin typeface="Open Sans"/>
                <a:ea typeface="Open Sans"/>
                <a:cs typeface="Open Sans"/>
                <a:sym typeface="Open Sans"/>
              </a:rPr>
              <a:t>What did you learn today?</a:t>
            </a:r>
            <a:endParaRPr b="1" sz="3600">
              <a:solidFill>
                <a:srgbClr val="FFFFFF"/>
              </a:solidFill>
              <a:latin typeface="Open Sans"/>
              <a:ea typeface="Open Sans"/>
              <a:cs typeface="Open Sans"/>
              <a:sym typeface="Open Sans"/>
            </a:endParaRPr>
          </a:p>
        </p:txBody>
      </p:sp>
      <p:sp>
        <p:nvSpPr>
          <p:cNvPr id="974" name="Google Shape;974;p112"/>
          <p:cNvSpPr txBox="1"/>
          <p:nvPr>
            <p:ph idx="12" type="sldNum"/>
          </p:nvPr>
        </p:nvSpPr>
        <p:spPr>
          <a:xfrm>
            <a:off x="8472458" y="64462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